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75" r:id="rId3"/>
    <p:sldId id="261" r:id="rId4"/>
    <p:sldId id="263" r:id="rId5"/>
    <p:sldId id="262" r:id="rId6"/>
    <p:sldId id="264" r:id="rId7"/>
    <p:sldId id="257" r:id="rId8"/>
    <p:sldId id="269" r:id="rId9"/>
    <p:sldId id="268" r:id="rId10"/>
    <p:sldId id="270" r:id="rId11"/>
    <p:sldId id="271" r:id="rId12"/>
    <p:sldId id="272" r:id="rId13"/>
    <p:sldId id="276" r:id="rId14"/>
    <p:sldId id="277" r:id="rId15"/>
    <p:sldId id="274" r:id="rId16"/>
    <p:sldId id="265" r:id="rId17"/>
    <p:sldId id="266" r:id="rId18"/>
    <p:sldId id="267" r:id="rId1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96" autoAdjust="0"/>
    <p:restoredTop sz="86467" autoAdjust="0"/>
  </p:normalViewPr>
  <p:slideViewPr>
    <p:cSldViewPr>
      <p:cViewPr varScale="1">
        <p:scale>
          <a:sx n="75" d="100"/>
          <a:sy n="75" d="100"/>
        </p:scale>
        <p:origin x="-1182" y="-90"/>
      </p:cViewPr>
      <p:guideLst>
        <p:guide orient="horz" pos="2160"/>
        <p:guide pos="2880"/>
      </p:guideLst>
    </p:cSldViewPr>
  </p:slideViewPr>
  <p:outlineViewPr>
    <p:cViewPr>
      <p:scale>
        <a:sx n="33" d="100"/>
        <a:sy n="33" d="100"/>
      </p:scale>
      <p:origin x="42" y="45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4A9F97-D7C3-4231-80E9-188CB63E0D66}" type="datetimeFigureOut">
              <a:rPr lang="es-AR" smtClean="0"/>
              <a:pPr/>
              <a:t>22/09/2016</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8DB55-419F-4ADD-872A-860DE19FA42A}" type="slidenum">
              <a:rPr lang="es-AR" smtClean="0"/>
              <a:pPr/>
              <a:t>‹Nº›</a:t>
            </a:fld>
            <a:endParaRPr lang="es-AR"/>
          </a:p>
        </p:txBody>
      </p:sp>
    </p:spTree>
    <p:extLst>
      <p:ext uri="{BB962C8B-B14F-4D97-AF65-F5344CB8AC3E}">
        <p14:creationId xmlns:p14="http://schemas.microsoft.com/office/powerpoint/2010/main" xmlns="" val="242578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6B8DB55-419F-4ADD-872A-860DE19FA42A}" type="slidenum">
              <a:rPr lang="es-AR" smtClean="0"/>
              <a:pPr/>
              <a:t>7</a:t>
            </a:fld>
            <a:endParaRPr lang="es-AR"/>
          </a:p>
        </p:txBody>
      </p:sp>
    </p:spTree>
    <p:extLst>
      <p:ext uri="{BB962C8B-B14F-4D97-AF65-F5344CB8AC3E}">
        <p14:creationId xmlns:p14="http://schemas.microsoft.com/office/powerpoint/2010/main" xmlns="" val="397991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6B8DB55-419F-4ADD-872A-860DE19FA42A}" type="slidenum">
              <a:rPr lang="es-AR" smtClean="0"/>
              <a:pPr/>
              <a:t>14</a:t>
            </a:fld>
            <a:endParaRPr lang="es-AR"/>
          </a:p>
        </p:txBody>
      </p:sp>
    </p:spTree>
    <p:extLst>
      <p:ext uri="{BB962C8B-B14F-4D97-AF65-F5344CB8AC3E}">
        <p14:creationId xmlns:p14="http://schemas.microsoft.com/office/powerpoint/2010/main" xmlns="" val="20756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6B8DB55-419F-4ADD-872A-860DE19FA42A}" type="slidenum">
              <a:rPr lang="es-AR" smtClean="0"/>
              <a:pPr/>
              <a:t>16</a:t>
            </a:fld>
            <a:endParaRPr lang="es-AR"/>
          </a:p>
        </p:txBody>
      </p:sp>
    </p:spTree>
    <p:extLst>
      <p:ext uri="{BB962C8B-B14F-4D97-AF65-F5344CB8AC3E}">
        <p14:creationId xmlns:p14="http://schemas.microsoft.com/office/powerpoint/2010/main" xmlns="" val="230467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D21A9D3-34B0-45AC-ACE6-E1E713CFB905}" type="datetime1">
              <a:rPr lang="es-AR" smtClean="0"/>
              <a:pPr/>
              <a:t>22/09/2016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95DAFAB-FB1C-4041-97E5-41D22BF4E90E}" type="slidenum">
              <a:rPr lang="es-AR" smtClean="0"/>
              <a:pPr/>
              <a:t>‹Nº›</a:t>
            </a:fld>
            <a:endParaRPr lang="es-AR"/>
          </a:p>
        </p:txBody>
      </p:sp>
    </p:spTree>
    <p:extLst>
      <p:ext uri="{BB962C8B-B14F-4D97-AF65-F5344CB8AC3E}">
        <p14:creationId xmlns:p14="http://schemas.microsoft.com/office/powerpoint/2010/main" xmlns="" val="156222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7D0F3CBB-8836-4AD5-9617-405395BA739D}" type="datetime1">
              <a:rPr lang="es-AR" smtClean="0"/>
              <a:pPr/>
              <a:t>22/09/2016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95DAFAB-FB1C-4041-97E5-41D22BF4E90E}" type="slidenum">
              <a:rPr lang="es-AR" smtClean="0"/>
              <a:pPr/>
              <a:t>‹Nº›</a:t>
            </a:fld>
            <a:endParaRPr lang="es-AR"/>
          </a:p>
        </p:txBody>
      </p:sp>
    </p:spTree>
    <p:extLst>
      <p:ext uri="{BB962C8B-B14F-4D97-AF65-F5344CB8AC3E}">
        <p14:creationId xmlns:p14="http://schemas.microsoft.com/office/powerpoint/2010/main" xmlns="" val="47902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B58359BA-A1FA-4048-955D-6035BEA139B0}" type="datetime1">
              <a:rPr lang="es-AR" smtClean="0"/>
              <a:pPr/>
              <a:t>22/09/2016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95DAFAB-FB1C-4041-97E5-41D22BF4E90E}" type="slidenum">
              <a:rPr lang="es-AR" smtClean="0"/>
              <a:pPr/>
              <a:t>‹Nº›</a:t>
            </a:fld>
            <a:endParaRPr lang="es-AR"/>
          </a:p>
        </p:txBody>
      </p:sp>
    </p:spTree>
    <p:extLst>
      <p:ext uri="{BB962C8B-B14F-4D97-AF65-F5344CB8AC3E}">
        <p14:creationId xmlns:p14="http://schemas.microsoft.com/office/powerpoint/2010/main" xmlns="" val="413242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BC2B470-AA6D-4BF6-A0FE-D32A436579AF}" type="datetime1">
              <a:rPr lang="es-AR" smtClean="0"/>
              <a:pPr/>
              <a:t>22/09/2016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95DAFAB-FB1C-4041-97E5-41D22BF4E90E}" type="slidenum">
              <a:rPr lang="es-AR" smtClean="0"/>
              <a:pPr/>
              <a:t>‹Nº›</a:t>
            </a:fld>
            <a:endParaRPr lang="es-AR"/>
          </a:p>
        </p:txBody>
      </p:sp>
    </p:spTree>
    <p:extLst>
      <p:ext uri="{BB962C8B-B14F-4D97-AF65-F5344CB8AC3E}">
        <p14:creationId xmlns:p14="http://schemas.microsoft.com/office/powerpoint/2010/main" xmlns="" val="148260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A730972-8769-4371-B97C-F3CE0F04462C}" type="datetime1">
              <a:rPr lang="es-AR" smtClean="0"/>
              <a:pPr/>
              <a:t>22/09/2016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95DAFAB-FB1C-4041-97E5-41D22BF4E90E}" type="slidenum">
              <a:rPr lang="es-AR" smtClean="0"/>
              <a:pPr/>
              <a:t>‹Nº›</a:t>
            </a:fld>
            <a:endParaRPr lang="es-AR"/>
          </a:p>
        </p:txBody>
      </p:sp>
    </p:spTree>
    <p:extLst>
      <p:ext uri="{BB962C8B-B14F-4D97-AF65-F5344CB8AC3E}">
        <p14:creationId xmlns:p14="http://schemas.microsoft.com/office/powerpoint/2010/main" xmlns="" val="236651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EA577625-FD61-44B8-86CC-910954EFF6BB}" type="datetime1">
              <a:rPr lang="es-AR" smtClean="0"/>
              <a:pPr/>
              <a:t>22/09/2016</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95DAFAB-FB1C-4041-97E5-41D22BF4E90E}" type="slidenum">
              <a:rPr lang="es-AR" smtClean="0"/>
              <a:pPr/>
              <a:t>‹Nº›</a:t>
            </a:fld>
            <a:endParaRPr lang="es-AR"/>
          </a:p>
        </p:txBody>
      </p:sp>
    </p:spTree>
    <p:extLst>
      <p:ext uri="{BB962C8B-B14F-4D97-AF65-F5344CB8AC3E}">
        <p14:creationId xmlns:p14="http://schemas.microsoft.com/office/powerpoint/2010/main" xmlns="" val="254165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65109626-E451-4512-94FD-95685E48F93A}" type="datetime1">
              <a:rPr lang="es-AR" smtClean="0"/>
              <a:pPr/>
              <a:t>22/09/2016</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895DAFAB-FB1C-4041-97E5-41D22BF4E90E}" type="slidenum">
              <a:rPr lang="es-AR" smtClean="0"/>
              <a:pPr/>
              <a:t>‹Nº›</a:t>
            </a:fld>
            <a:endParaRPr lang="es-AR"/>
          </a:p>
        </p:txBody>
      </p:sp>
    </p:spTree>
    <p:extLst>
      <p:ext uri="{BB962C8B-B14F-4D97-AF65-F5344CB8AC3E}">
        <p14:creationId xmlns:p14="http://schemas.microsoft.com/office/powerpoint/2010/main" xmlns="" val="161628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3D54D911-7114-49E1-BA94-5F4196529E2F}" type="datetime1">
              <a:rPr lang="es-AR" smtClean="0"/>
              <a:pPr/>
              <a:t>22/09/2016</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895DAFAB-FB1C-4041-97E5-41D22BF4E90E}" type="slidenum">
              <a:rPr lang="es-AR" smtClean="0"/>
              <a:pPr/>
              <a:t>‹Nº›</a:t>
            </a:fld>
            <a:endParaRPr lang="es-AR"/>
          </a:p>
        </p:txBody>
      </p:sp>
    </p:spTree>
    <p:extLst>
      <p:ext uri="{BB962C8B-B14F-4D97-AF65-F5344CB8AC3E}">
        <p14:creationId xmlns:p14="http://schemas.microsoft.com/office/powerpoint/2010/main" xmlns="" val="205091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8B88ED-FE04-4C7F-99B2-5F3C3537E381}" type="datetime1">
              <a:rPr lang="es-AR" smtClean="0"/>
              <a:pPr/>
              <a:t>22/09/2016</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895DAFAB-FB1C-4041-97E5-41D22BF4E90E}" type="slidenum">
              <a:rPr lang="es-AR" smtClean="0"/>
              <a:pPr/>
              <a:t>‹Nº›</a:t>
            </a:fld>
            <a:endParaRPr lang="es-AR"/>
          </a:p>
        </p:txBody>
      </p:sp>
    </p:spTree>
    <p:extLst>
      <p:ext uri="{BB962C8B-B14F-4D97-AF65-F5344CB8AC3E}">
        <p14:creationId xmlns:p14="http://schemas.microsoft.com/office/powerpoint/2010/main" xmlns="" val="425018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C9E290B-7FCE-43E9-A5B0-562D0E425C80}" type="datetime1">
              <a:rPr lang="es-AR" smtClean="0"/>
              <a:pPr/>
              <a:t>22/09/2016</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95DAFAB-FB1C-4041-97E5-41D22BF4E90E}" type="slidenum">
              <a:rPr lang="es-AR" smtClean="0"/>
              <a:pPr/>
              <a:t>‹Nº›</a:t>
            </a:fld>
            <a:endParaRPr lang="es-AR"/>
          </a:p>
        </p:txBody>
      </p:sp>
    </p:spTree>
    <p:extLst>
      <p:ext uri="{BB962C8B-B14F-4D97-AF65-F5344CB8AC3E}">
        <p14:creationId xmlns:p14="http://schemas.microsoft.com/office/powerpoint/2010/main" xmlns="" val="267242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7615A0-EEC3-4E7C-A57F-CE032FAF0FA4}" type="datetime1">
              <a:rPr lang="es-AR" smtClean="0"/>
              <a:pPr/>
              <a:t>22/09/2016</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95DAFAB-FB1C-4041-97E5-41D22BF4E90E}" type="slidenum">
              <a:rPr lang="es-AR" smtClean="0"/>
              <a:pPr/>
              <a:t>‹Nº›</a:t>
            </a:fld>
            <a:endParaRPr lang="es-AR"/>
          </a:p>
        </p:txBody>
      </p:sp>
    </p:spTree>
    <p:extLst>
      <p:ext uri="{BB962C8B-B14F-4D97-AF65-F5344CB8AC3E}">
        <p14:creationId xmlns:p14="http://schemas.microsoft.com/office/powerpoint/2010/main" xmlns="" val="338351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09328-5C09-4C1A-9CE2-805C6C4BD9AF}" type="datetime1">
              <a:rPr lang="es-AR" smtClean="0"/>
              <a:pPr/>
              <a:t>22/09/2016</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DAFAB-FB1C-4041-97E5-41D22BF4E90E}" type="slidenum">
              <a:rPr lang="es-AR" smtClean="0"/>
              <a:pPr/>
              <a:t>‹Nº›</a:t>
            </a:fld>
            <a:endParaRPr lang="es-AR"/>
          </a:p>
        </p:txBody>
      </p:sp>
    </p:spTree>
    <p:extLst>
      <p:ext uri="{BB962C8B-B14F-4D97-AF65-F5344CB8AC3E}">
        <p14:creationId xmlns:p14="http://schemas.microsoft.com/office/powerpoint/2010/main" xmlns="" val="4417379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52357" y="404664"/>
            <a:ext cx="7772400" cy="1872208"/>
          </a:xfrm>
        </p:spPr>
        <p:txBody>
          <a:bodyPr>
            <a:normAutofit fontScale="90000"/>
          </a:bodyPr>
          <a:lstStyle/>
          <a:p>
            <a:r>
              <a:rPr lang="es-AR" sz="2400" b="1" dirty="0" smtClean="0">
                <a:latin typeface="Times New Roman" panose="02020603050405020304" pitchFamily="18" charset="0"/>
                <a:cs typeface="Times New Roman" panose="02020603050405020304" pitchFamily="18" charset="0"/>
              </a:rPr>
              <a:t>LXV Reunión anual de </a:t>
            </a:r>
            <a:br>
              <a:rPr lang="es-AR" sz="2400" b="1" dirty="0" smtClean="0">
                <a:latin typeface="Times New Roman" panose="02020603050405020304" pitchFamily="18" charset="0"/>
                <a:cs typeface="Times New Roman" panose="02020603050405020304" pitchFamily="18" charset="0"/>
              </a:rPr>
            </a:br>
            <a:r>
              <a:rPr lang="es-AR" sz="2400" b="1" dirty="0" smtClean="0">
                <a:latin typeface="Times New Roman" panose="02020603050405020304" pitchFamily="18" charset="0"/>
                <a:cs typeface="Times New Roman" panose="02020603050405020304" pitchFamily="18" charset="0"/>
              </a:rPr>
              <a:t>Comunicaciones Científicas- UMA-2016</a:t>
            </a:r>
            <a:br>
              <a:rPr lang="es-AR" sz="2400" b="1" dirty="0" smtClean="0">
                <a:latin typeface="Times New Roman" panose="02020603050405020304" pitchFamily="18" charset="0"/>
                <a:cs typeface="Times New Roman" panose="02020603050405020304" pitchFamily="18" charset="0"/>
              </a:rPr>
            </a:br>
            <a:r>
              <a:rPr lang="es-AR" sz="2400" b="1" dirty="0" smtClean="0">
                <a:latin typeface="Times New Roman" panose="02020603050405020304" pitchFamily="18" charset="0"/>
                <a:cs typeface="Times New Roman" panose="02020603050405020304" pitchFamily="18" charset="0"/>
              </a:rPr>
              <a:t/>
            </a:r>
            <a:br>
              <a:rPr lang="es-AR" sz="2400" b="1" dirty="0" smtClean="0">
                <a:latin typeface="Times New Roman" panose="02020603050405020304" pitchFamily="18" charset="0"/>
                <a:cs typeface="Times New Roman" panose="02020603050405020304" pitchFamily="18" charset="0"/>
              </a:rPr>
            </a:br>
            <a:r>
              <a:rPr lang="es-AR" sz="2400" b="1" dirty="0" smtClean="0">
                <a:latin typeface="Times New Roman" panose="02020603050405020304" pitchFamily="18" charset="0"/>
                <a:cs typeface="Times New Roman" panose="02020603050405020304" pitchFamily="18" charset="0"/>
              </a:rPr>
              <a:t>Universidad Nacional del Sur – Bahía Blanca</a:t>
            </a:r>
            <a:r>
              <a:rPr lang="es-AR" sz="2400" dirty="0" smtClean="0">
                <a:latin typeface="Times New Roman" panose="02020603050405020304" pitchFamily="18" charset="0"/>
                <a:cs typeface="Times New Roman" panose="02020603050405020304" pitchFamily="18" charset="0"/>
              </a:rPr>
              <a:t/>
            </a:r>
            <a:br>
              <a:rPr lang="es-AR" sz="2400" dirty="0" smtClean="0">
                <a:latin typeface="Times New Roman" panose="02020603050405020304" pitchFamily="18" charset="0"/>
                <a:cs typeface="Times New Roman" panose="02020603050405020304" pitchFamily="18" charset="0"/>
              </a:rPr>
            </a:br>
            <a:endParaRPr lang="es-AR" sz="2400" dirty="0">
              <a:latin typeface="Times New Roman" panose="02020603050405020304" pitchFamily="18" charset="0"/>
              <a:cs typeface="Times New Roman" panose="02020603050405020304" pitchFamily="18" charset="0"/>
            </a:endParaRPr>
          </a:p>
        </p:txBody>
      </p:sp>
      <p:sp>
        <p:nvSpPr>
          <p:cNvPr id="3" name="2 Subtítulo"/>
          <p:cNvSpPr>
            <a:spLocks noGrp="1"/>
          </p:cNvSpPr>
          <p:nvPr>
            <p:ph type="subTitle" idx="1"/>
          </p:nvPr>
        </p:nvSpPr>
        <p:spPr>
          <a:xfrm>
            <a:off x="1475656" y="2564904"/>
            <a:ext cx="6964320" cy="3672408"/>
          </a:xfrm>
        </p:spPr>
        <p:txBody>
          <a:bodyPr>
            <a:normAutofit fontScale="25000" lnSpcReduction="20000"/>
          </a:bodyPr>
          <a:lstStyle/>
          <a:p>
            <a:pPr algn="just"/>
            <a:r>
              <a:rPr lang="es-AR" sz="9600" b="1" dirty="0" smtClean="0">
                <a:solidFill>
                  <a:schemeClr val="tx1"/>
                </a:solidFill>
                <a:latin typeface="Times New Roman" panose="02020603050405020304" pitchFamily="18" charset="0"/>
                <a:cs typeface="Times New Roman" panose="02020603050405020304" pitchFamily="18" charset="0"/>
              </a:rPr>
              <a:t>Modelización Estructural de Series de Tiempo de Radiación Solar en la Ciudad de Salta, mediante un nuevo filtro de tipo </a:t>
            </a:r>
            <a:r>
              <a:rPr lang="es-AR" sz="9600" b="1" dirty="0" err="1" smtClean="0">
                <a:solidFill>
                  <a:schemeClr val="tx1"/>
                </a:solidFill>
                <a:latin typeface="Times New Roman" panose="02020603050405020304" pitchFamily="18" charset="0"/>
                <a:cs typeface="Times New Roman" panose="02020603050405020304" pitchFamily="18" charset="0"/>
              </a:rPr>
              <a:t>Kalman</a:t>
            </a:r>
            <a:r>
              <a:rPr lang="es-AR" sz="9600" b="1" dirty="0" smtClean="0">
                <a:solidFill>
                  <a:schemeClr val="tx1"/>
                </a:solidFill>
                <a:latin typeface="Times New Roman" panose="02020603050405020304" pitchFamily="18" charset="0"/>
                <a:cs typeface="Times New Roman" panose="02020603050405020304" pitchFamily="18" charset="0"/>
              </a:rPr>
              <a:t> asociado a un modelo SV(3) y ruido blanco no Gaussiano</a:t>
            </a:r>
          </a:p>
          <a:p>
            <a:pPr algn="just"/>
            <a:endParaRPr lang="es-AR" sz="9600" b="1" dirty="0" smtClean="0">
              <a:solidFill>
                <a:schemeClr val="tx1"/>
              </a:solidFill>
              <a:latin typeface="Times New Roman" panose="02020603050405020304" pitchFamily="18" charset="0"/>
              <a:cs typeface="Times New Roman" panose="02020603050405020304" pitchFamily="18" charset="0"/>
            </a:endParaRPr>
          </a:p>
          <a:p>
            <a:pPr algn="just"/>
            <a:endParaRPr lang="es-AR" sz="9600" b="1" dirty="0" smtClean="0">
              <a:solidFill>
                <a:schemeClr val="tx1"/>
              </a:solidFill>
              <a:latin typeface="Times New Roman" panose="02020603050405020304" pitchFamily="18" charset="0"/>
              <a:cs typeface="Times New Roman" panose="02020603050405020304" pitchFamily="18" charset="0"/>
            </a:endParaRPr>
          </a:p>
          <a:p>
            <a:endParaRPr lang="es-AR" sz="8000" b="1" dirty="0" smtClean="0">
              <a:solidFill>
                <a:schemeClr val="tx1"/>
              </a:solidFill>
              <a:latin typeface="Times New Roman" panose="02020603050405020304" pitchFamily="18" charset="0"/>
              <a:cs typeface="Times New Roman" panose="02020603050405020304" pitchFamily="18" charset="0"/>
            </a:endParaRPr>
          </a:p>
          <a:p>
            <a:r>
              <a:rPr lang="es-AR" sz="8000" b="1" dirty="0" smtClean="0">
                <a:solidFill>
                  <a:schemeClr val="tx1"/>
                </a:solidFill>
                <a:latin typeface="Times New Roman" panose="02020603050405020304" pitchFamily="18" charset="0"/>
                <a:cs typeface="Times New Roman" panose="02020603050405020304" pitchFamily="18" charset="0"/>
              </a:rPr>
              <a:t>Orlando José </a:t>
            </a:r>
            <a:r>
              <a:rPr lang="es-AR" sz="8000" b="1" dirty="0" err="1" smtClean="0">
                <a:solidFill>
                  <a:schemeClr val="tx1"/>
                </a:solidFill>
                <a:latin typeface="Times New Roman" panose="02020603050405020304" pitchFamily="18" charset="0"/>
                <a:cs typeface="Times New Roman" panose="02020603050405020304" pitchFamily="18" charset="0"/>
              </a:rPr>
              <a:t>Avila</a:t>
            </a:r>
            <a:r>
              <a:rPr lang="es-AR" sz="8000" b="1" dirty="0" smtClean="0">
                <a:solidFill>
                  <a:schemeClr val="tx1"/>
                </a:solidFill>
                <a:latin typeface="Times New Roman" panose="02020603050405020304" pitchFamily="18" charset="0"/>
                <a:cs typeface="Times New Roman" panose="02020603050405020304" pitchFamily="18" charset="0"/>
              </a:rPr>
              <a:t> Blas (1)</a:t>
            </a:r>
          </a:p>
          <a:p>
            <a:r>
              <a:rPr lang="es-AR" sz="8000" b="1" dirty="0" smtClean="0">
                <a:solidFill>
                  <a:schemeClr val="tx1"/>
                </a:solidFill>
                <a:latin typeface="Times New Roman" panose="02020603050405020304" pitchFamily="18" charset="0"/>
                <a:cs typeface="Times New Roman" panose="02020603050405020304" pitchFamily="18" charset="0"/>
              </a:rPr>
              <a:t> Juan Carlos Abril (2)</a:t>
            </a:r>
          </a:p>
          <a:p>
            <a:r>
              <a:rPr lang="es-AR" sz="8000" b="1" dirty="0" smtClean="0">
                <a:solidFill>
                  <a:schemeClr val="tx1"/>
                </a:solidFill>
                <a:latin typeface="Times New Roman" panose="02020603050405020304" pitchFamily="18" charset="0"/>
                <a:cs typeface="Times New Roman" panose="02020603050405020304" pitchFamily="18" charset="0"/>
              </a:rPr>
              <a:t>Juan Carlos Rosales (1-3)</a:t>
            </a:r>
          </a:p>
          <a:p>
            <a:endParaRPr lang="es-AR" sz="8000" b="1" dirty="0" smtClean="0">
              <a:solidFill>
                <a:schemeClr val="tx1"/>
              </a:solidFill>
              <a:latin typeface="Times New Roman" panose="02020603050405020304" pitchFamily="18" charset="0"/>
              <a:cs typeface="Times New Roman" panose="02020603050405020304" pitchFamily="18" charset="0"/>
            </a:endParaRPr>
          </a:p>
          <a:p>
            <a:r>
              <a:rPr lang="es-AR" sz="8000" b="1" dirty="0" smtClean="0">
                <a:solidFill>
                  <a:schemeClr val="tx1"/>
                </a:solidFill>
                <a:latin typeface="Times New Roman" panose="02020603050405020304" pitchFamily="18" charset="0"/>
                <a:cs typeface="Times New Roman" panose="02020603050405020304" pitchFamily="18" charset="0"/>
              </a:rPr>
              <a:t>(1)</a:t>
            </a:r>
            <a:r>
              <a:rPr lang="es-AR" sz="8000" b="1" dirty="0" err="1" smtClean="0">
                <a:solidFill>
                  <a:schemeClr val="tx1"/>
                </a:solidFill>
                <a:latin typeface="Times New Roman" panose="02020603050405020304" pitchFamily="18" charset="0"/>
                <a:cs typeface="Times New Roman" panose="02020603050405020304" pitchFamily="18" charset="0"/>
              </a:rPr>
              <a:t>U.N.Sa</a:t>
            </a:r>
            <a:r>
              <a:rPr lang="es-AR" sz="8000" b="1" dirty="0" smtClean="0">
                <a:solidFill>
                  <a:schemeClr val="tx1"/>
                </a:solidFill>
                <a:latin typeface="Times New Roman" panose="02020603050405020304" pitchFamily="18" charset="0"/>
                <a:cs typeface="Times New Roman" panose="02020603050405020304" pitchFamily="18" charset="0"/>
              </a:rPr>
              <a:t> – (2) INIE-UNT - ( 3) UNICAMP-SP</a:t>
            </a:r>
          </a:p>
          <a:p>
            <a:endParaRPr lang="es-AR" dirty="0"/>
          </a:p>
        </p:txBody>
      </p:sp>
      <p:pic>
        <p:nvPicPr>
          <p:cNvPr id="5" name="4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542141" cy="6875404"/>
          </a:xfrm>
          <a:prstGeom prst="rect">
            <a:avLst/>
          </a:prstGeom>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14888" y="4077072"/>
            <a:ext cx="760489"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7 Marcador de número de diapositiva"/>
          <p:cNvSpPr>
            <a:spLocks noGrp="1"/>
          </p:cNvSpPr>
          <p:nvPr>
            <p:ph type="sldNum" sz="quarter" idx="12"/>
          </p:nvPr>
        </p:nvSpPr>
        <p:spPr/>
        <p:txBody>
          <a:bodyPr/>
          <a:lstStyle/>
          <a:p>
            <a:fld id="{895DAFAB-FB1C-4041-97E5-41D22BF4E90E}" type="slidenum">
              <a:rPr lang="es-AR" smtClean="0"/>
              <a:pPr/>
              <a:t>1</a:t>
            </a:fld>
            <a:endParaRPr lang="es-AR"/>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24328" y="4221088"/>
            <a:ext cx="1389599"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0019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6553200" y="6492899"/>
            <a:ext cx="2133600" cy="365125"/>
          </a:xfrm>
        </p:spPr>
        <p:txBody>
          <a:bodyPr/>
          <a:lstStyle/>
          <a:p>
            <a:fld id="{895DAFAB-FB1C-4041-97E5-41D22BF4E90E}" type="slidenum">
              <a:rPr lang="es-AR" smtClean="0"/>
              <a:pPr/>
              <a:t>10</a:t>
            </a:fld>
            <a:endParaRPr lang="es-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4919" y="69417"/>
            <a:ext cx="6979484" cy="33629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095" y="3175"/>
            <a:ext cx="5429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4919" y="3655942"/>
            <a:ext cx="6840760" cy="8241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0" y="4725144"/>
            <a:ext cx="8382000" cy="1457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860550" y="4088641"/>
            <a:ext cx="1710227" cy="447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71600" y="3578356"/>
            <a:ext cx="1114425" cy="276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98881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95DAFAB-FB1C-4041-97E5-41D22BF4E90E}" type="slidenum">
              <a:rPr lang="es-AR" smtClean="0"/>
              <a:pPr/>
              <a:t>11</a:t>
            </a:fld>
            <a:endParaRPr lang="es-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199"/>
            <a:ext cx="5429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79712" y="321221"/>
            <a:ext cx="4581525" cy="37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2925" y="692696"/>
            <a:ext cx="8579371" cy="28837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619672" y="3501549"/>
            <a:ext cx="6048672" cy="31502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9257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95DAFAB-FB1C-4041-97E5-41D22BF4E90E}" type="slidenum">
              <a:rPr lang="es-AR" smtClean="0"/>
              <a:pPr/>
              <a:t>12</a:t>
            </a:fld>
            <a:endParaRPr lang="es-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199"/>
            <a:ext cx="5429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49372" y="2204864"/>
            <a:ext cx="7655076" cy="31954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76326" y="620688"/>
            <a:ext cx="7916799" cy="13750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25414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a:bodyPr>
          <a:lstStyle/>
          <a:p>
            <a:r>
              <a:rPr lang="es-AR" sz="2000" b="1" dirty="0">
                <a:latin typeface="Times New Roman" panose="02020603050405020304" pitchFamily="18" charset="0"/>
                <a:cs typeface="Times New Roman" panose="02020603050405020304" pitchFamily="18" charset="0"/>
              </a:rPr>
              <a:t>Hipótesis de raíz unitaria</a:t>
            </a:r>
          </a:p>
        </p:txBody>
      </p:sp>
      <p:sp>
        <p:nvSpPr>
          <p:cNvPr id="3" name="2 Marcador de número de diapositiva"/>
          <p:cNvSpPr>
            <a:spLocks noGrp="1"/>
          </p:cNvSpPr>
          <p:nvPr>
            <p:ph type="sldNum" sz="quarter" idx="12"/>
          </p:nvPr>
        </p:nvSpPr>
        <p:spPr/>
        <p:txBody>
          <a:bodyPr/>
          <a:lstStyle/>
          <a:p>
            <a:fld id="{895DAFAB-FB1C-4041-97E5-41D22BF4E90E}" type="slidenum">
              <a:rPr lang="es-AR" smtClean="0"/>
              <a:pPr/>
              <a:t>13</a:t>
            </a:fld>
            <a:endParaRPr lang="es-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199"/>
            <a:ext cx="5429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sp>
            <p:nvSpPr>
              <p:cNvPr id="13" name="12 Rectángulo"/>
              <p:cNvSpPr/>
              <p:nvPr/>
            </p:nvSpPr>
            <p:spPr>
              <a:xfrm>
                <a:off x="683568" y="1196752"/>
                <a:ext cx="4716016" cy="2062103"/>
              </a:xfrm>
              <a:prstGeom prst="rect">
                <a:avLst/>
              </a:prstGeom>
            </p:spPr>
            <p:txBody>
              <a:bodyPr wrap="square">
                <a:spAutoFit/>
              </a:bodyPr>
              <a:lstStyle/>
              <a:p>
                <a:pPr algn="just"/>
                <a:r>
                  <a:rPr lang="es-ES" sz="1600" dirty="0" smtClean="0">
                    <a:latin typeface="Times New Roman" panose="02020603050405020304" pitchFamily="18" charset="0"/>
                    <a:cs typeface="Times New Roman" panose="02020603050405020304" pitchFamily="18" charset="0"/>
                  </a:rPr>
                  <a:t>Aquí cualquier ruido transitorio no alterará la tendencia de largo plazo para  </a:t>
                </a:r>
                <a14:m>
                  <m:oMath xmlns:m="http://schemas.openxmlformats.org/officeDocument/2006/math">
                    <m:sSub>
                      <m:sSubPr>
                        <m:ctrlPr>
                          <a:rPr lang="es-ES" sz="1600" i="1" smtClean="0">
                            <a:latin typeface="Cambria Math"/>
                            <a:cs typeface="Times New Roman" panose="02020603050405020304" pitchFamily="18" charset="0"/>
                          </a:rPr>
                        </m:ctrlPr>
                      </m:sSubPr>
                      <m:e>
                        <m:r>
                          <a:rPr lang="es-ES" sz="1600" b="0" i="1" smtClean="0">
                            <a:latin typeface="Cambria Math"/>
                            <a:cs typeface="Times New Roman" panose="02020603050405020304" pitchFamily="18" charset="0"/>
                          </a:rPr>
                          <m:t>𝑦</m:t>
                        </m:r>
                      </m:e>
                      <m:sub>
                        <m:r>
                          <a:rPr lang="es-ES" sz="1600" b="0" i="1" smtClean="0">
                            <a:latin typeface="Cambria Math"/>
                            <a:cs typeface="Times New Roman" panose="02020603050405020304" pitchFamily="18" charset="0"/>
                          </a:rPr>
                          <m:t>𝑡</m:t>
                        </m:r>
                        <m:r>
                          <a:rPr lang="es-ES" sz="1600" b="0" i="1" smtClean="0">
                            <a:latin typeface="Cambria Math"/>
                            <a:cs typeface="Times New Roman" panose="02020603050405020304" pitchFamily="18" charset="0"/>
                          </a:rPr>
                          <m:t> </m:t>
                        </m:r>
                      </m:sub>
                    </m:sSub>
                  </m:oMath>
                </a14:m>
                <a:r>
                  <a:rPr lang="es-ES" sz="1600" dirty="0" smtClean="0">
                    <a:latin typeface="Times New Roman" panose="02020603050405020304" pitchFamily="18" charset="0"/>
                    <a:cs typeface="Times New Roman" panose="02020603050405020304" pitchFamily="18" charset="0"/>
                  </a:rPr>
                  <a:t> a fin de estar </a:t>
                </a:r>
                <a:r>
                  <a:rPr lang="es-ES" sz="1600" dirty="0">
                    <a:latin typeface="Times New Roman" panose="02020603050405020304" pitchFamily="18" charset="0"/>
                    <a:cs typeface="Times New Roman" panose="02020603050405020304" pitchFamily="18" charset="0"/>
                  </a:rPr>
                  <a:t>en la línea de tendencia, como también se muestra en el gráfico. </a:t>
                </a:r>
                <a:endParaRPr lang="es-ES" sz="1600" dirty="0" smtClean="0">
                  <a:latin typeface="Times New Roman" panose="02020603050405020304" pitchFamily="18" charset="0"/>
                  <a:cs typeface="Times New Roman" panose="02020603050405020304" pitchFamily="18" charset="0"/>
                </a:endParaRPr>
              </a:p>
              <a:p>
                <a:pPr algn="just"/>
                <a:endParaRPr lang="es-ES" sz="1600" dirty="0" smtClean="0">
                  <a:latin typeface="Times New Roman" panose="02020603050405020304" pitchFamily="18" charset="0"/>
                  <a:cs typeface="Times New Roman" panose="02020603050405020304" pitchFamily="18" charset="0"/>
                </a:endParaRPr>
              </a:p>
              <a:p>
                <a:pPr algn="just"/>
                <a:r>
                  <a:rPr lang="es-ES" sz="1600" dirty="0" smtClean="0">
                    <a:latin typeface="Times New Roman" panose="02020603050405020304" pitchFamily="18" charset="0"/>
                    <a:cs typeface="Times New Roman" panose="02020603050405020304" pitchFamily="18" charset="0"/>
                  </a:rPr>
                  <a:t>Este </a:t>
                </a:r>
                <a:r>
                  <a:rPr lang="es-ES" sz="1600" dirty="0">
                    <a:latin typeface="Times New Roman" panose="02020603050405020304" pitchFamily="18" charset="0"/>
                    <a:cs typeface="Times New Roman" panose="02020603050405020304" pitchFamily="18" charset="0"/>
                  </a:rPr>
                  <a:t>proceso se dice que es de tendencia estacionaria debido a que las desviaciones de la línea de tendencia son estacionarias</a:t>
                </a:r>
                <a:r>
                  <a:rPr lang="es-ES" sz="1600" dirty="0" smtClean="0">
                    <a:latin typeface="Times New Roman" panose="02020603050405020304" pitchFamily="18" charset="0"/>
                    <a:cs typeface="Times New Roman" panose="02020603050405020304" pitchFamily="18" charset="0"/>
                  </a:rPr>
                  <a:t>. </a:t>
                </a:r>
                <a:endParaRPr lang="es-AR" sz="1600" dirty="0">
                  <a:latin typeface="Times New Roman" panose="02020603050405020304" pitchFamily="18" charset="0"/>
                  <a:cs typeface="Times New Roman" panose="02020603050405020304" pitchFamily="18" charset="0"/>
                </a:endParaRPr>
              </a:p>
            </p:txBody>
          </p:sp>
        </mc:Choice>
        <mc:Fallback>
          <p:sp>
            <p:nvSpPr>
              <p:cNvPr id="13" name="12 Rectángulo"/>
              <p:cNvSpPr>
                <a:spLocks noRot="1" noChangeAspect="1" noMove="1" noResize="1" noEditPoints="1" noAdjustHandles="1" noChangeArrowheads="1" noChangeShapeType="1" noTextEdit="1"/>
              </p:cNvSpPr>
              <p:nvPr/>
            </p:nvSpPr>
            <p:spPr>
              <a:xfrm>
                <a:off x="683568" y="1196752"/>
                <a:ext cx="4716016" cy="2062103"/>
              </a:xfrm>
              <a:prstGeom prst="rect">
                <a:avLst/>
              </a:prstGeom>
              <a:blipFill rotWithShape="1">
                <a:blip r:embed="rId3"/>
                <a:stretch>
                  <a:fillRect l="-646" t="-885" r="-775" b="-2655"/>
                </a:stretch>
              </a:blipFill>
            </p:spPr>
            <p:txBody>
              <a:bodyPr/>
              <a:lstStyle/>
              <a:p>
                <a:r>
                  <a:rPr lang="es-AR">
                    <a:noFill/>
                  </a:rPr>
                  <a:t> </a:t>
                </a:r>
              </a:p>
            </p:txBody>
          </p:sp>
        </mc:Fallback>
      </mc:AlternateContent>
      <p:pic>
        <p:nvPicPr>
          <p:cNvPr id="1035" name="Picture 11" descr="https://upload.wikimedia.org/wikipedia/commons/thumb/8/89/Unit_root_hypothesis_diagram.svg/220px-Unit_root_hypothesis_diagram.svg.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86021" y="1484784"/>
            <a:ext cx="3117325" cy="195541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939011" y="1484784"/>
            <a:ext cx="285750" cy="23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495824" y="3718290"/>
            <a:ext cx="20161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13 Rectángulo"/>
          <p:cNvSpPr/>
          <p:nvPr/>
        </p:nvSpPr>
        <p:spPr>
          <a:xfrm>
            <a:off x="1547664" y="3693667"/>
            <a:ext cx="6192688" cy="2308324"/>
          </a:xfrm>
          <a:prstGeom prst="rect">
            <a:avLst/>
          </a:prstGeom>
        </p:spPr>
        <p:txBody>
          <a:bodyPr wrap="square">
            <a:spAutoFit/>
          </a:bodyPr>
          <a:lstStyle/>
          <a:p>
            <a:pPr algn="just"/>
            <a:r>
              <a:rPr lang="es-ES" sz="1600" dirty="0">
                <a:latin typeface="Times New Roman" panose="02020603050405020304" pitchFamily="18" charset="0"/>
                <a:cs typeface="Times New Roman" panose="02020603050405020304" pitchFamily="18" charset="0"/>
              </a:rPr>
              <a:t>El </a:t>
            </a:r>
            <a:r>
              <a:rPr lang="es-ES" sz="1600" dirty="0" smtClean="0">
                <a:latin typeface="Times New Roman" panose="02020603050405020304" pitchFamily="18" charset="0"/>
                <a:cs typeface="Times New Roman" panose="02020603050405020304" pitchFamily="18" charset="0"/>
              </a:rPr>
              <a:t>diagrama </a:t>
            </a:r>
            <a:r>
              <a:rPr lang="es-ES" sz="1600" dirty="0">
                <a:latin typeface="Times New Roman" panose="02020603050405020304" pitchFamily="18" charset="0"/>
                <a:cs typeface="Times New Roman" panose="02020603050405020304" pitchFamily="18" charset="0"/>
              </a:rPr>
              <a:t>representa un ejemplo de una potencial raíz unitaria. La línea roja representa una caída observada en la producción, la verde muestra el camino de la recuperación si la serie tiene una raíz unitaria. </a:t>
            </a:r>
            <a:endParaRPr lang="es-ES" sz="1600" dirty="0" smtClean="0">
              <a:latin typeface="Times New Roman" panose="02020603050405020304" pitchFamily="18" charset="0"/>
              <a:cs typeface="Times New Roman" panose="02020603050405020304" pitchFamily="18" charset="0"/>
            </a:endParaRPr>
          </a:p>
          <a:p>
            <a:pPr algn="just"/>
            <a:endParaRPr lang="es-ES" sz="1600" dirty="0">
              <a:latin typeface="Times New Roman" panose="02020603050405020304" pitchFamily="18" charset="0"/>
              <a:cs typeface="Times New Roman" panose="02020603050405020304" pitchFamily="18" charset="0"/>
            </a:endParaRPr>
          </a:p>
          <a:p>
            <a:pPr algn="just"/>
            <a:r>
              <a:rPr lang="es-ES" sz="1600" dirty="0" smtClean="0">
                <a:latin typeface="Times New Roman" panose="02020603050405020304" pitchFamily="18" charset="0"/>
                <a:cs typeface="Times New Roman" panose="02020603050405020304" pitchFamily="18" charset="0"/>
              </a:rPr>
              <a:t>Azul </a:t>
            </a:r>
            <a:r>
              <a:rPr lang="es-ES" sz="1600" dirty="0">
                <a:latin typeface="Times New Roman" panose="02020603050405020304" pitchFamily="18" charset="0"/>
                <a:cs typeface="Times New Roman" panose="02020603050405020304" pitchFamily="18" charset="0"/>
              </a:rPr>
              <a:t>muestra la recuperación si no hay raíz unitaria y la serie es </a:t>
            </a:r>
            <a:r>
              <a:rPr lang="es-ES" sz="1600" dirty="0" smtClean="0">
                <a:latin typeface="Times New Roman" panose="02020603050405020304" pitchFamily="18" charset="0"/>
                <a:cs typeface="Times New Roman" panose="02020603050405020304" pitchFamily="18" charset="0"/>
              </a:rPr>
              <a:t>estacionaria en </a:t>
            </a:r>
            <a:r>
              <a:rPr lang="es-ES" sz="1600" dirty="0">
                <a:latin typeface="Times New Roman" panose="02020603050405020304" pitchFamily="18" charset="0"/>
                <a:cs typeface="Times New Roman" panose="02020603050405020304" pitchFamily="18" charset="0"/>
              </a:rPr>
              <a:t>tendencia. La línea azul vuelve a cumplir y seguir la línea de tendencia de puntos, mientras que la línea verde se mantiene permanentemente por debajo de la tendencia. </a:t>
            </a:r>
            <a:endParaRPr lang="es-ES" sz="1600" dirty="0" smtClean="0">
              <a:latin typeface="Times New Roman" panose="02020603050405020304" pitchFamily="18" charset="0"/>
              <a:cs typeface="Times New Roman" panose="02020603050405020304" pitchFamily="18" charset="0"/>
            </a:endParaRPr>
          </a:p>
          <a:p>
            <a:pPr algn="just"/>
            <a:endParaRPr lang="es-E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6700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95DAFAB-FB1C-4041-97E5-41D22BF4E90E}" type="slidenum">
              <a:rPr lang="es-AR" smtClean="0"/>
              <a:pPr/>
              <a:t>14</a:t>
            </a:fld>
            <a:endParaRPr lang="es-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1199"/>
            <a:ext cx="5429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2925" y="791926"/>
            <a:ext cx="8386349" cy="29251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65568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2000" b="1" dirty="0" smtClean="0">
                <a:latin typeface="Times New Roman" panose="02020603050405020304" pitchFamily="18" charset="0"/>
                <a:cs typeface="Times New Roman" panose="02020603050405020304" pitchFamily="18" charset="0"/>
              </a:rPr>
              <a:t>Conclusiones</a:t>
            </a:r>
            <a:endParaRPr lang="es-AR" sz="2000" b="1" dirty="0">
              <a:latin typeface="Times New Roman" panose="02020603050405020304" pitchFamily="18" charset="0"/>
              <a:cs typeface="Times New Roman" panose="02020603050405020304" pitchFamily="18" charset="0"/>
            </a:endParaRPr>
          </a:p>
        </p:txBody>
      </p:sp>
      <p:sp>
        <p:nvSpPr>
          <p:cNvPr id="3" name="2 Marcador de número de diapositiva"/>
          <p:cNvSpPr>
            <a:spLocks noGrp="1"/>
          </p:cNvSpPr>
          <p:nvPr>
            <p:ph type="sldNum" sz="quarter" idx="12"/>
          </p:nvPr>
        </p:nvSpPr>
        <p:spPr/>
        <p:txBody>
          <a:bodyPr/>
          <a:lstStyle/>
          <a:p>
            <a:fld id="{895DAFAB-FB1C-4041-97E5-41D22BF4E90E}" type="slidenum">
              <a:rPr lang="es-AR" smtClean="0"/>
              <a:pPr/>
              <a:t>15</a:t>
            </a:fld>
            <a:endParaRPr lang="es-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1340768"/>
            <a:ext cx="8208912" cy="8754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1199"/>
            <a:ext cx="5429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34193" y="2780928"/>
            <a:ext cx="7995694" cy="2160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78782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a:bodyPr>
          <a:lstStyle/>
          <a:p>
            <a:r>
              <a:rPr lang="es-ES" sz="2400" b="1" dirty="0">
                <a:latin typeface="Times New Roman" panose="02020603050405020304" pitchFamily="18" charset="0"/>
                <a:cs typeface="Times New Roman" panose="02020603050405020304" pitchFamily="18" charset="0"/>
              </a:rPr>
              <a:t>Modelización de series de Ozono</a:t>
            </a:r>
            <a:endParaRPr lang="es-AR" sz="2400" b="1" dirty="0">
              <a:latin typeface="Times New Roman" panose="02020603050405020304" pitchFamily="18" charset="0"/>
              <a:cs typeface="Times New Roman" panose="02020603050405020304" pitchFamily="18" charset="0"/>
            </a:endParaRPr>
          </a:p>
        </p:txBody>
      </p:sp>
      <p:sp>
        <p:nvSpPr>
          <p:cNvPr id="3" name="2 Marcador de número de diapositiva"/>
          <p:cNvSpPr>
            <a:spLocks noGrp="1"/>
          </p:cNvSpPr>
          <p:nvPr>
            <p:ph type="sldNum" sz="quarter" idx="12"/>
          </p:nvPr>
        </p:nvSpPr>
        <p:spPr/>
        <p:txBody>
          <a:bodyPr/>
          <a:lstStyle/>
          <a:p>
            <a:fld id="{895DAFAB-FB1C-4041-97E5-41D22BF4E90E}" type="slidenum">
              <a:rPr lang="es-AR" smtClean="0"/>
              <a:pPr/>
              <a:t>16</a:t>
            </a:fld>
            <a:endParaRPr lang="es-AR"/>
          </a:p>
        </p:txBody>
      </p:sp>
      <p:graphicFrame>
        <p:nvGraphicFramePr>
          <p:cNvPr id="4" name="3 Tabla"/>
          <p:cNvGraphicFramePr>
            <a:graphicFrameLocks noGrp="1"/>
          </p:cNvGraphicFramePr>
          <p:nvPr>
            <p:extLst>
              <p:ext uri="{D42A27DB-BD31-4B8C-83A1-F6EECF244321}">
                <p14:modId xmlns:p14="http://schemas.microsoft.com/office/powerpoint/2010/main" xmlns="" val="3120684748"/>
              </p:ext>
            </p:extLst>
          </p:nvPr>
        </p:nvGraphicFramePr>
        <p:xfrm>
          <a:off x="542925" y="1052736"/>
          <a:ext cx="8595010" cy="5096419"/>
        </p:xfrm>
        <a:graphic>
          <a:graphicData uri="http://schemas.openxmlformats.org/drawingml/2006/table">
            <a:tbl>
              <a:tblPr firstRow="1" firstCol="1" bandRow="1"/>
              <a:tblGrid>
                <a:gridCol w="1574736"/>
                <a:gridCol w="1568216"/>
                <a:gridCol w="1168088"/>
                <a:gridCol w="1320810"/>
                <a:gridCol w="1063200"/>
                <a:gridCol w="908676"/>
                <a:gridCol w="991284"/>
              </a:tblGrid>
              <a:tr h="1416599">
                <a:tc>
                  <a:txBody>
                    <a:bodyPr/>
                    <a:lstStyle/>
                    <a:p>
                      <a:pPr algn="ctr">
                        <a:lnSpc>
                          <a:spcPct val="115000"/>
                        </a:lnSpc>
                        <a:spcAft>
                          <a:spcPts val="0"/>
                        </a:spcAft>
                        <a:tabLst>
                          <a:tab pos="1885950" algn="l"/>
                        </a:tabLst>
                      </a:pPr>
                      <a:r>
                        <a:rPr lang="es-ES" sz="1400" b="1" dirty="0">
                          <a:effectLst/>
                          <a:latin typeface="Times New Roman" panose="02020603050405020304" pitchFamily="18" charset="0"/>
                          <a:ea typeface="Calibri"/>
                          <a:cs typeface="Times New Roman" panose="02020603050405020304" pitchFamily="18" charset="0"/>
                        </a:rPr>
                        <a:t>Modelo</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b="1" dirty="0" err="1" smtClean="0">
                          <a:effectLst/>
                          <a:latin typeface="Times New Roman" panose="02020603050405020304" pitchFamily="18" charset="0"/>
                          <a:ea typeface="Calibri"/>
                          <a:cs typeface="Times New Roman" panose="02020603050405020304" pitchFamily="18" charset="0"/>
                        </a:rPr>
                        <a:t>Hiperparámetros</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b="1" dirty="0">
                          <a:effectLst/>
                          <a:latin typeface="Times New Roman" panose="02020603050405020304" pitchFamily="18" charset="0"/>
                          <a:ea typeface="Calibri"/>
                          <a:cs typeface="Times New Roman" panose="02020603050405020304" pitchFamily="18" charset="0"/>
                        </a:rPr>
                        <a:t>Núcleo de </a:t>
                      </a:r>
                      <a:r>
                        <a:rPr lang="es-ES" sz="1400" b="1" dirty="0" smtClean="0">
                          <a:effectLst/>
                          <a:latin typeface="Times New Roman" panose="02020603050405020304" pitchFamily="18" charset="0"/>
                          <a:ea typeface="Calibri"/>
                          <a:cs typeface="Times New Roman" panose="02020603050405020304" pitchFamily="18" charset="0"/>
                        </a:rPr>
                        <a:t>Log-</a:t>
                      </a:r>
                      <a:endParaRPr lang="es-AR" sz="14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tabLst>
                          <a:tab pos="1885950" algn="l"/>
                        </a:tabLst>
                      </a:pPr>
                      <a:r>
                        <a:rPr lang="es-ES" sz="1400" b="1" dirty="0">
                          <a:effectLst/>
                          <a:latin typeface="Times New Roman" panose="02020603050405020304" pitchFamily="18" charset="0"/>
                          <a:ea typeface="Calibri"/>
                          <a:cs typeface="Times New Roman" panose="02020603050405020304" pitchFamily="18" charset="0"/>
                        </a:rPr>
                        <a:t>Verosimilitud</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b="1" dirty="0">
                          <a:effectLst/>
                          <a:latin typeface="Times New Roman" panose="02020603050405020304" pitchFamily="18" charset="0"/>
                          <a:ea typeface="Calibri"/>
                          <a:cs typeface="Times New Roman" panose="02020603050405020304" pitchFamily="18" charset="0"/>
                        </a:rPr>
                        <a:t>Convergencia</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b="1" dirty="0" err="1">
                          <a:effectLst/>
                          <a:latin typeface="Times New Roman" panose="02020603050405020304" pitchFamily="18" charset="0"/>
                          <a:ea typeface="Calibri"/>
                          <a:cs typeface="Times New Roman" panose="02020603050405020304" pitchFamily="18" charset="0"/>
                        </a:rPr>
                        <a:t>Converg</a:t>
                      </a:r>
                      <a:r>
                        <a:rPr lang="es-ES" sz="1400" b="1" dirty="0">
                          <a:effectLst/>
                          <a:latin typeface="Times New Roman" panose="02020603050405020304" pitchFamily="18" charset="0"/>
                          <a:ea typeface="Calibri"/>
                          <a:cs typeface="Times New Roman" panose="02020603050405020304" pitchFamily="18" charset="0"/>
                        </a:rPr>
                        <a:t>.</a:t>
                      </a:r>
                      <a:endParaRPr lang="es-AR" sz="14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tabLst>
                          <a:tab pos="1885950" algn="l"/>
                        </a:tabLst>
                      </a:pPr>
                      <a:r>
                        <a:rPr lang="es-ES" sz="1400" b="1" dirty="0" err="1">
                          <a:effectLst/>
                          <a:latin typeface="Times New Roman" panose="02020603050405020304" pitchFamily="18" charset="0"/>
                          <a:ea typeface="Calibri"/>
                          <a:cs typeface="Times New Roman" panose="02020603050405020304" pitchFamily="18" charset="0"/>
                        </a:rPr>
                        <a:t>verosimil</a:t>
                      </a:r>
                      <a:r>
                        <a:rPr lang="es-ES" sz="1400" b="1" dirty="0">
                          <a:effectLst/>
                          <a:latin typeface="Times New Roman" panose="02020603050405020304" pitchFamily="18" charset="0"/>
                          <a:ea typeface="Calibri"/>
                          <a:cs typeface="Times New Roman" panose="02020603050405020304" pitchFamily="18" charset="0"/>
                        </a:rPr>
                        <a:t>.</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b="1" dirty="0" err="1">
                          <a:effectLst/>
                          <a:latin typeface="Times New Roman" panose="02020603050405020304" pitchFamily="18" charset="0"/>
                          <a:ea typeface="Calibri"/>
                          <a:cs typeface="Times New Roman" panose="02020603050405020304" pitchFamily="18" charset="0"/>
                        </a:rPr>
                        <a:t>Converg</a:t>
                      </a:r>
                      <a:r>
                        <a:rPr lang="es-ES" sz="1400" b="1" dirty="0">
                          <a:effectLst/>
                          <a:latin typeface="Times New Roman" panose="02020603050405020304" pitchFamily="18" charset="0"/>
                          <a:ea typeface="Calibri"/>
                          <a:cs typeface="Times New Roman" panose="02020603050405020304" pitchFamily="18" charset="0"/>
                        </a:rPr>
                        <a:t>.</a:t>
                      </a:r>
                      <a:endParaRPr lang="es-AR" sz="14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tabLst>
                          <a:tab pos="1885950" algn="l"/>
                        </a:tabLst>
                      </a:pPr>
                      <a:r>
                        <a:rPr lang="es-ES" sz="1400" b="1" dirty="0">
                          <a:effectLst/>
                          <a:latin typeface="Times New Roman" panose="02020603050405020304" pitchFamily="18" charset="0"/>
                          <a:ea typeface="Calibri"/>
                          <a:cs typeface="Times New Roman" panose="02020603050405020304" pitchFamily="18" charset="0"/>
                        </a:rPr>
                        <a:t>gradiente</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b="1">
                          <a:effectLst/>
                          <a:latin typeface="Times New Roman" panose="02020603050405020304" pitchFamily="18" charset="0"/>
                          <a:ea typeface="Calibri"/>
                          <a:cs typeface="Times New Roman" panose="02020603050405020304" pitchFamily="18" charset="0"/>
                        </a:rPr>
                        <a:t>Converg.</a:t>
                      </a:r>
                      <a:endParaRPr lang="es-AR" sz="140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tabLst>
                          <a:tab pos="1885950" algn="l"/>
                        </a:tabLst>
                      </a:pPr>
                      <a:r>
                        <a:rPr lang="es-ES" sz="1400" b="1">
                          <a:effectLst/>
                          <a:latin typeface="Times New Roman" panose="02020603050405020304" pitchFamily="18" charset="0"/>
                          <a:ea typeface="Calibri"/>
                          <a:cs typeface="Times New Roman" panose="02020603050405020304" pitchFamily="18" charset="0"/>
                        </a:rPr>
                        <a:t>parámetros</a:t>
                      </a:r>
                      <a:endParaRPr lang="es-AR" sz="14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9955">
                <a:tc>
                  <a:txBody>
                    <a:bodyPr/>
                    <a:lstStyle/>
                    <a:p>
                      <a:pPr algn="ctr">
                        <a:lnSpc>
                          <a:spcPct val="115000"/>
                        </a:lnSpc>
                        <a:spcAft>
                          <a:spcPts val="0"/>
                        </a:spcAft>
                        <a:tabLst>
                          <a:tab pos="1885950" algn="l"/>
                        </a:tabLst>
                      </a:pPr>
                      <a:r>
                        <a:rPr lang="es-ES" sz="1400" b="1" dirty="0">
                          <a:effectLst/>
                          <a:latin typeface="Times New Roman" panose="02020603050405020304" pitchFamily="18" charset="0"/>
                          <a:ea typeface="Calibri"/>
                          <a:cs typeface="Times New Roman" panose="02020603050405020304" pitchFamily="18" charset="0"/>
                        </a:rPr>
                        <a:t>S10 = Nivel + AR(1) + Irregular</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a:effectLst/>
                          <a:latin typeface="Times New Roman" panose="02020603050405020304" pitchFamily="18" charset="0"/>
                          <a:ea typeface="Calibri"/>
                          <a:cs typeface="Times New Roman" panose="02020603050405020304" pitchFamily="18" charset="0"/>
                        </a:rPr>
                        <a:t>4   (2)</a:t>
                      </a:r>
                      <a:endParaRPr lang="es-AR" sz="14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a:effectLst/>
                          <a:latin typeface="Times New Roman" panose="02020603050405020304" pitchFamily="18" charset="0"/>
                          <a:ea typeface="Calibri"/>
                          <a:cs typeface="Times New Roman" panose="02020603050405020304" pitchFamily="18" charset="0"/>
                        </a:rPr>
                        <a:t>-3,07</a:t>
                      </a:r>
                      <a:endParaRPr lang="es-AR" sz="14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dirty="0">
                          <a:effectLst/>
                          <a:latin typeface="Times New Roman" panose="02020603050405020304" pitchFamily="18" charset="0"/>
                          <a:ea typeface="Calibri"/>
                          <a:cs typeface="Times New Roman" panose="02020603050405020304" pitchFamily="18" charset="0"/>
                        </a:rPr>
                        <a:t>Muy fuerte con 21 iteraciones</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1885950" algn="l"/>
                        </a:tabLst>
                        <a:defRPr/>
                      </a:pPr>
                      <a:r>
                        <a:rPr kumimoji="0" lang="es-E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3,66∙10</a:t>
                      </a:r>
                      <a:r>
                        <a:rPr kumimoji="0" lang="es-ES" sz="1400" b="0" i="0" u="none" strike="noStrike" kern="1200" cap="none" spc="0" normalizeH="0" baseline="3000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-15</a:t>
                      </a:r>
                      <a:endParaRPr kumimoji="0" lang="es-A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endParaRPr>
                    </a:p>
                    <a:p>
                      <a:pPr algn="ctr">
                        <a:lnSpc>
                          <a:spcPct val="115000"/>
                        </a:lnSpc>
                        <a:spcAft>
                          <a:spcPts val="0"/>
                        </a:spcAft>
                        <a:tabLst>
                          <a:tab pos="1885950" algn="l"/>
                        </a:tabLst>
                      </a:pP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dirty="0">
                          <a:effectLst/>
                          <a:latin typeface="Times New Roman" panose="02020603050405020304" pitchFamily="18" charset="0"/>
                          <a:ea typeface="Calibri"/>
                          <a:cs typeface="Times New Roman" panose="02020603050405020304" pitchFamily="18" charset="0"/>
                        </a:rPr>
                        <a:t>1,8∙10</a:t>
                      </a:r>
                      <a:r>
                        <a:rPr lang="es-ES" sz="1400" baseline="30000" dirty="0">
                          <a:effectLst/>
                          <a:latin typeface="Times New Roman" panose="02020603050405020304" pitchFamily="18" charset="0"/>
                          <a:ea typeface="Calibri"/>
                          <a:cs typeface="Times New Roman" panose="02020603050405020304" pitchFamily="18" charset="0"/>
                        </a:rPr>
                        <a:t>-7</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dirty="0">
                          <a:effectLst/>
                          <a:latin typeface="Times New Roman" panose="02020603050405020304" pitchFamily="18" charset="0"/>
                          <a:ea typeface="Calibri"/>
                          <a:cs typeface="Times New Roman" panose="02020603050405020304" pitchFamily="18" charset="0"/>
                        </a:rPr>
                        <a:t>7,6 ∙10</a:t>
                      </a:r>
                      <a:r>
                        <a:rPr lang="es-ES" sz="1400" baseline="30000" dirty="0">
                          <a:effectLst/>
                          <a:latin typeface="Times New Roman" panose="02020603050405020304" pitchFamily="18" charset="0"/>
                          <a:ea typeface="Calibri"/>
                          <a:cs typeface="Times New Roman" panose="02020603050405020304" pitchFamily="18" charset="0"/>
                        </a:rPr>
                        <a:t>-12</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9955">
                <a:tc>
                  <a:txBody>
                    <a:bodyPr/>
                    <a:lstStyle/>
                    <a:p>
                      <a:pPr algn="ctr">
                        <a:lnSpc>
                          <a:spcPct val="115000"/>
                        </a:lnSpc>
                        <a:spcAft>
                          <a:spcPts val="0"/>
                        </a:spcAft>
                        <a:tabLst>
                          <a:tab pos="1885950" algn="l"/>
                        </a:tabLst>
                      </a:pPr>
                      <a:r>
                        <a:rPr lang="es-ES" sz="1400" b="1">
                          <a:effectLst/>
                          <a:latin typeface="Times New Roman" panose="02020603050405020304" pitchFamily="18" charset="0"/>
                          <a:ea typeface="Calibri"/>
                          <a:cs typeface="Times New Roman" panose="02020603050405020304" pitchFamily="18" charset="0"/>
                        </a:rPr>
                        <a:t>S10 =Tendencia + AR(1) + Irregular</a:t>
                      </a:r>
                      <a:endParaRPr lang="es-AR" sz="14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a:effectLst/>
                          <a:latin typeface="Times New Roman" panose="02020603050405020304" pitchFamily="18" charset="0"/>
                          <a:ea typeface="Calibri"/>
                          <a:cs typeface="Times New Roman" panose="02020603050405020304" pitchFamily="18" charset="0"/>
                        </a:rPr>
                        <a:t>4    (2)</a:t>
                      </a:r>
                      <a:endParaRPr lang="es-AR" sz="14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a:effectLst/>
                          <a:latin typeface="Times New Roman" panose="02020603050405020304" pitchFamily="18" charset="0"/>
                          <a:ea typeface="Calibri"/>
                          <a:cs typeface="Times New Roman" panose="02020603050405020304" pitchFamily="18" charset="0"/>
                        </a:rPr>
                        <a:t>-3,09</a:t>
                      </a:r>
                      <a:endParaRPr lang="es-AR" sz="14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a:effectLst/>
                          <a:latin typeface="Times New Roman" panose="02020603050405020304" pitchFamily="18" charset="0"/>
                          <a:ea typeface="Calibri"/>
                          <a:cs typeface="Times New Roman" panose="02020603050405020304" pitchFamily="18" charset="0"/>
                        </a:rPr>
                        <a:t>Muy fuerte con 19 iteraciones</a:t>
                      </a:r>
                      <a:endParaRPr lang="es-AR" sz="14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dirty="0">
                          <a:effectLst/>
                          <a:latin typeface="Times New Roman" panose="02020603050405020304" pitchFamily="18" charset="0"/>
                          <a:ea typeface="Calibri"/>
                          <a:cs typeface="Times New Roman" panose="02020603050405020304" pitchFamily="18" charset="0"/>
                        </a:rPr>
                        <a:t>2,44∙10</a:t>
                      </a:r>
                      <a:r>
                        <a:rPr lang="es-ES" sz="1400" baseline="30000" dirty="0">
                          <a:effectLst/>
                          <a:latin typeface="Times New Roman" panose="02020603050405020304" pitchFamily="18" charset="0"/>
                          <a:ea typeface="Calibri"/>
                          <a:cs typeface="Times New Roman" panose="02020603050405020304" pitchFamily="18" charset="0"/>
                        </a:rPr>
                        <a:t>-15</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dirty="0">
                          <a:effectLst/>
                          <a:latin typeface="Times New Roman" panose="02020603050405020304" pitchFamily="18" charset="0"/>
                          <a:ea typeface="Calibri"/>
                          <a:cs typeface="Times New Roman" panose="02020603050405020304" pitchFamily="18" charset="0"/>
                        </a:rPr>
                        <a:t>6,66∙10</a:t>
                      </a:r>
                      <a:r>
                        <a:rPr lang="es-ES" sz="1400" baseline="30000" dirty="0">
                          <a:effectLst/>
                          <a:latin typeface="Times New Roman" panose="02020603050405020304" pitchFamily="18" charset="0"/>
                          <a:ea typeface="Calibri"/>
                          <a:cs typeface="Times New Roman" panose="02020603050405020304" pitchFamily="18" charset="0"/>
                        </a:rPr>
                        <a:t>-11</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dirty="0">
                          <a:effectLst/>
                          <a:latin typeface="Times New Roman" panose="02020603050405020304" pitchFamily="18" charset="0"/>
                          <a:ea typeface="Calibri"/>
                          <a:cs typeface="Times New Roman" panose="02020603050405020304" pitchFamily="18" charset="0"/>
                        </a:rPr>
                        <a:t>9,59∙10</a:t>
                      </a:r>
                      <a:r>
                        <a:rPr lang="es-ES" sz="1400" baseline="30000" dirty="0">
                          <a:effectLst/>
                          <a:latin typeface="Times New Roman" panose="02020603050405020304" pitchFamily="18" charset="0"/>
                          <a:ea typeface="Calibri"/>
                          <a:cs typeface="Times New Roman" panose="02020603050405020304" pitchFamily="18" charset="0"/>
                        </a:rPr>
                        <a:t>-8</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9955">
                <a:tc>
                  <a:txBody>
                    <a:bodyPr/>
                    <a:lstStyle/>
                    <a:p>
                      <a:pPr algn="ctr">
                        <a:lnSpc>
                          <a:spcPct val="115000"/>
                        </a:lnSpc>
                        <a:spcAft>
                          <a:spcPts val="0"/>
                        </a:spcAft>
                        <a:tabLst>
                          <a:tab pos="1885950" algn="l"/>
                        </a:tabLst>
                      </a:pPr>
                      <a:r>
                        <a:rPr lang="es-ES" sz="1400" b="1" dirty="0">
                          <a:effectLst/>
                          <a:latin typeface="Times New Roman" panose="02020603050405020304" pitchFamily="18" charset="0"/>
                          <a:ea typeface="Calibri"/>
                          <a:cs typeface="Times New Roman" panose="02020603050405020304" pitchFamily="18" charset="0"/>
                        </a:rPr>
                        <a:t>S10 = Nivel + Ciclo + AR(1) + Irregular</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a:effectLst/>
                          <a:latin typeface="Times New Roman" panose="02020603050405020304" pitchFamily="18" charset="0"/>
                          <a:ea typeface="Calibri"/>
                          <a:cs typeface="Times New Roman" panose="02020603050405020304" pitchFamily="18" charset="0"/>
                        </a:rPr>
                        <a:t>6   (2)</a:t>
                      </a:r>
                      <a:endParaRPr lang="es-AR" sz="14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a:effectLst/>
                          <a:latin typeface="Times New Roman" panose="02020603050405020304" pitchFamily="18" charset="0"/>
                          <a:ea typeface="Calibri"/>
                          <a:cs typeface="Times New Roman" panose="02020603050405020304" pitchFamily="18" charset="0"/>
                        </a:rPr>
                        <a:t>-3,05</a:t>
                      </a:r>
                      <a:endParaRPr lang="es-AR" sz="140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dirty="0">
                          <a:effectLst/>
                          <a:latin typeface="Times New Roman" panose="02020603050405020304" pitchFamily="18" charset="0"/>
                          <a:ea typeface="Calibri"/>
                          <a:cs typeface="Times New Roman" panose="02020603050405020304" pitchFamily="18" charset="0"/>
                        </a:rPr>
                        <a:t>Fuerte con 34 iteraciones</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dirty="0">
                          <a:effectLst/>
                          <a:latin typeface="Times New Roman" panose="02020603050405020304" pitchFamily="18" charset="0"/>
                          <a:ea typeface="Calibri"/>
                          <a:cs typeface="Times New Roman" panose="02020603050405020304" pitchFamily="18" charset="0"/>
                        </a:rPr>
                        <a:t>1,45∙10</a:t>
                      </a:r>
                      <a:r>
                        <a:rPr lang="es-ES" sz="1400" baseline="30000" dirty="0">
                          <a:effectLst/>
                          <a:latin typeface="Times New Roman" panose="02020603050405020304" pitchFamily="18" charset="0"/>
                          <a:ea typeface="Calibri"/>
                          <a:cs typeface="Times New Roman" panose="02020603050405020304" pitchFamily="18" charset="0"/>
                        </a:rPr>
                        <a:t>-16</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dirty="0">
                          <a:effectLst/>
                          <a:latin typeface="Times New Roman" panose="02020603050405020304" pitchFamily="18" charset="0"/>
                          <a:ea typeface="Calibri"/>
                          <a:cs typeface="Times New Roman" panose="02020603050405020304" pitchFamily="18" charset="0"/>
                        </a:rPr>
                        <a:t>6,69∙10</a:t>
                      </a:r>
                      <a:r>
                        <a:rPr lang="es-ES" sz="1400" baseline="30000" dirty="0">
                          <a:effectLst/>
                          <a:latin typeface="Times New Roman" panose="02020603050405020304" pitchFamily="18" charset="0"/>
                          <a:ea typeface="Calibri"/>
                          <a:cs typeface="Times New Roman" panose="02020603050405020304" pitchFamily="18" charset="0"/>
                        </a:rPr>
                        <a:t>-6</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dirty="0">
                          <a:effectLst/>
                          <a:latin typeface="Times New Roman" panose="02020603050405020304" pitchFamily="18" charset="0"/>
                          <a:ea typeface="Calibri"/>
                          <a:cs typeface="Times New Roman" panose="02020603050405020304" pitchFamily="18" charset="0"/>
                        </a:rPr>
                        <a:t>1,41∙10</a:t>
                      </a:r>
                      <a:r>
                        <a:rPr lang="es-ES" sz="1400" baseline="30000" dirty="0">
                          <a:effectLst/>
                          <a:latin typeface="Times New Roman" panose="02020603050405020304" pitchFamily="18" charset="0"/>
                          <a:ea typeface="Calibri"/>
                          <a:cs typeface="Times New Roman" panose="02020603050405020304" pitchFamily="18" charset="0"/>
                        </a:rPr>
                        <a:t>-11</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9955">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1885950" algn="l"/>
                        </a:tabLst>
                        <a:defRPr/>
                      </a:pPr>
                      <a:r>
                        <a:rPr kumimoji="0" lang="es-ES" sz="1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a:cs typeface="Times New Roman" panose="02020603050405020304" pitchFamily="18" charset="0"/>
                        </a:rPr>
                        <a:t>S10  con modelo SV(3)</a:t>
                      </a:r>
                      <a:endParaRPr kumimoji="0" lang="es-AR" sz="1400" b="0"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a:cs typeface="Times New Roman" panose="02020603050405020304" pitchFamily="18" charset="0"/>
                      </a:endParaRPr>
                    </a:p>
                    <a:p>
                      <a:pPr algn="ctr">
                        <a:lnSpc>
                          <a:spcPct val="115000"/>
                        </a:lnSpc>
                        <a:spcAft>
                          <a:spcPts val="0"/>
                        </a:spcAft>
                        <a:tabLst>
                          <a:tab pos="1885950" algn="l"/>
                        </a:tabLst>
                      </a:pP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dirty="0" smtClean="0">
                          <a:effectLst/>
                          <a:latin typeface="Times New Roman" panose="02020603050405020304" pitchFamily="18" charset="0"/>
                          <a:ea typeface="Calibri"/>
                          <a:cs typeface="Times New Roman" panose="02020603050405020304" pitchFamily="18" charset="0"/>
                        </a:rPr>
                        <a:t>5 (2)</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dirty="0" smtClean="0">
                          <a:effectLst/>
                          <a:latin typeface="Times New Roman" panose="02020603050405020304" pitchFamily="18" charset="0"/>
                          <a:ea typeface="Calibri"/>
                          <a:cs typeface="Times New Roman" panose="02020603050405020304" pitchFamily="18" charset="0"/>
                        </a:rPr>
                        <a:t>-4,067</a:t>
                      </a: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85950" algn="l"/>
                        </a:tabLst>
                      </a:pPr>
                      <a:r>
                        <a:rPr lang="es-ES" sz="1400" dirty="0" smtClean="0">
                          <a:effectLst/>
                          <a:latin typeface="Times New Roman" panose="02020603050405020304" pitchFamily="18" charset="0"/>
                          <a:ea typeface="Calibri"/>
                          <a:cs typeface="Times New Roman" panose="02020603050405020304" pitchFamily="18" charset="0"/>
                        </a:rPr>
                        <a:t>Muy fuerte con 17</a:t>
                      </a:r>
                      <a:r>
                        <a:rPr lang="es-ES" sz="1400" baseline="0" dirty="0" smtClean="0">
                          <a:effectLst/>
                          <a:latin typeface="Times New Roman" panose="02020603050405020304" pitchFamily="18" charset="0"/>
                          <a:ea typeface="Calibri"/>
                          <a:cs typeface="Times New Roman" panose="02020603050405020304" pitchFamily="18" charset="0"/>
                        </a:rPr>
                        <a:t> </a:t>
                      </a:r>
                      <a:r>
                        <a:rPr lang="es-ES" sz="1400" dirty="0" smtClean="0">
                          <a:effectLst/>
                          <a:latin typeface="Times New Roman" panose="02020603050405020304" pitchFamily="18" charset="0"/>
                          <a:ea typeface="Calibri"/>
                          <a:cs typeface="Times New Roman" panose="02020603050405020304" pitchFamily="18" charset="0"/>
                        </a:rPr>
                        <a:t> iteraciones</a:t>
                      </a:r>
                    </a:p>
                    <a:p>
                      <a:pPr algn="ctr">
                        <a:lnSpc>
                          <a:spcPct val="115000"/>
                        </a:lnSpc>
                        <a:spcAft>
                          <a:spcPts val="0"/>
                        </a:spcAft>
                        <a:tabLst>
                          <a:tab pos="1885950" algn="l"/>
                        </a:tabLst>
                      </a:pP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1885950" algn="l"/>
                        </a:tabLst>
                        <a:defRPr/>
                      </a:pPr>
                      <a:r>
                        <a:rPr kumimoji="0" lang="es-E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1,45∙10</a:t>
                      </a:r>
                      <a:r>
                        <a:rPr kumimoji="0" lang="es-ES" sz="1400" b="0" i="0" u="none" strike="noStrike" kern="1200" cap="none" spc="0" normalizeH="0" baseline="3000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-16</a:t>
                      </a:r>
                      <a:endParaRPr kumimoji="0" lang="es-A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endParaRPr>
                    </a:p>
                    <a:p>
                      <a:pPr algn="ctr">
                        <a:lnSpc>
                          <a:spcPct val="115000"/>
                        </a:lnSpc>
                        <a:spcAft>
                          <a:spcPts val="0"/>
                        </a:spcAft>
                        <a:tabLst>
                          <a:tab pos="1885950" algn="l"/>
                        </a:tabLst>
                      </a:pP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1885950" algn="l"/>
                        </a:tabLst>
                        <a:defRPr/>
                      </a:pPr>
                      <a:r>
                        <a:rPr kumimoji="0" lang="es-E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3,08∙10</a:t>
                      </a:r>
                      <a:r>
                        <a:rPr kumimoji="0" lang="es-ES" sz="1400" b="0" i="0" u="none" strike="noStrike" kern="1200" cap="none" spc="0" normalizeH="0" baseline="3000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-6</a:t>
                      </a:r>
                      <a:endParaRPr kumimoji="0" lang="es-A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endParaRPr>
                    </a:p>
                    <a:p>
                      <a:pPr algn="ctr">
                        <a:lnSpc>
                          <a:spcPct val="115000"/>
                        </a:lnSpc>
                        <a:spcAft>
                          <a:spcPts val="0"/>
                        </a:spcAft>
                        <a:tabLst>
                          <a:tab pos="1885950" algn="l"/>
                        </a:tabLst>
                      </a:pP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1885950" algn="l"/>
                        </a:tabLst>
                        <a:defRPr/>
                      </a:pPr>
                      <a:r>
                        <a:rPr kumimoji="0" lang="es-E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1,69∙10</a:t>
                      </a:r>
                      <a:r>
                        <a:rPr kumimoji="0" lang="es-ES" sz="1400" b="0" i="0" u="none" strike="noStrike" kern="1200" cap="none" spc="0" normalizeH="0" baseline="3000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-15</a:t>
                      </a:r>
                      <a:endParaRPr kumimoji="0" lang="es-AR"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endParaRPr>
                    </a:p>
                    <a:p>
                      <a:pPr algn="ctr">
                        <a:lnSpc>
                          <a:spcPct val="115000"/>
                        </a:lnSpc>
                        <a:spcAft>
                          <a:spcPts val="0"/>
                        </a:spcAft>
                        <a:tabLst>
                          <a:tab pos="1885950" algn="l"/>
                        </a:tabLst>
                      </a:pPr>
                      <a:endParaRPr lang="es-AR"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1199"/>
            <a:ext cx="5429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Flecha derecha"/>
          <p:cNvSpPr/>
          <p:nvPr/>
        </p:nvSpPr>
        <p:spPr>
          <a:xfrm>
            <a:off x="97135" y="5744745"/>
            <a:ext cx="768866"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xmlns="" val="318508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número de diapositiva"/>
          <p:cNvSpPr>
            <a:spLocks noGrp="1"/>
          </p:cNvSpPr>
          <p:nvPr>
            <p:ph type="sldNum" sz="quarter" idx="12"/>
          </p:nvPr>
        </p:nvSpPr>
        <p:spPr/>
        <p:txBody>
          <a:bodyPr/>
          <a:lstStyle/>
          <a:p>
            <a:fld id="{895DAFAB-FB1C-4041-97E5-41D22BF4E90E}" type="slidenum">
              <a:rPr lang="es-AR" smtClean="0"/>
              <a:pPr/>
              <a:t>17</a:t>
            </a:fld>
            <a:endParaRPr lang="es-AR"/>
          </a:p>
        </p:txBody>
      </p:sp>
      <p:pic>
        <p:nvPicPr>
          <p:cNvPr id="5" name="4 Imagen"/>
          <p:cNvPicPr/>
          <p:nvPr/>
        </p:nvPicPr>
        <p:blipFill>
          <a:blip r:embed="rId2" cstate="print"/>
          <a:stretch>
            <a:fillRect/>
          </a:stretch>
        </p:blipFill>
        <p:spPr>
          <a:xfrm>
            <a:off x="1043608" y="404664"/>
            <a:ext cx="7704856" cy="5904656"/>
          </a:xfrm>
          <a:prstGeom prst="rect">
            <a:avLst/>
          </a:prstGeom>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175"/>
            <a:ext cx="5429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5185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95DAFAB-FB1C-4041-97E5-41D22BF4E90E}" type="slidenum">
              <a:rPr lang="es-AR" smtClean="0"/>
              <a:pPr/>
              <a:t>18</a:t>
            </a:fld>
            <a:endParaRPr lang="es-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5" y="1628800"/>
            <a:ext cx="7632849" cy="32718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175"/>
            <a:ext cx="5429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5521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275630"/>
          </a:xfrm>
        </p:spPr>
        <p:txBody>
          <a:bodyPr>
            <a:noAutofit/>
          </a:bodyPr>
          <a:lstStyle/>
          <a:p>
            <a:r>
              <a:rPr lang="es-ES" dirty="0" smtClean="0">
                <a:latin typeface="Times New Roman" panose="02020603050405020304" pitchFamily="18" charset="0"/>
                <a:cs typeface="Times New Roman" panose="02020603050405020304" pitchFamily="18" charset="0"/>
              </a:rPr>
              <a:t>     Atmósfera</a:t>
            </a:r>
            <a:endParaRPr lang="es-AR" dirty="0">
              <a:latin typeface="Times New Roman" panose="02020603050405020304" pitchFamily="18" charset="0"/>
              <a:cs typeface="Times New Roman" panose="02020603050405020304" pitchFamily="18" charset="0"/>
            </a:endParaRPr>
          </a:p>
        </p:txBody>
      </p:sp>
      <p:sp>
        <p:nvSpPr>
          <p:cNvPr id="4" name="3 Marcador de texto"/>
          <p:cNvSpPr>
            <a:spLocks noGrp="1"/>
          </p:cNvSpPr>
          <p:nvPr>
            <p:ph type="body" sz="half" idx="2"/>
          </p:nvPr>
        </p:nvSpPr>
        <p:spPr>
          <a:xfrm>
            <a:off x="755576" y="620688"/>
            <a:ext cx="3538736" cy="5832648"/>
          </a:xfrm>
        </p:spPr>
        <p:txBody>
          <a:bodyPr>
            <a:normAutofit/>
          </a:bodyPr>
          <a:lstStyle/>
          <a:p>
            <a:pPr algn="just"/>
            <a:r>
              <a:rPr lang="es-ES" sz="1600" dirty="0">
                <a:latin typeface="Times New Roman" panose="02020603050405020304" pitchFamily="18" charset="0"/>
                <a:cs typeface="Times New Roman" panose="02020603050405020304" pitchFamily="18" charset="0"/>
              </a:rPr>
              <a:t>La </a:t>
            </a:r>
            <a:r>
              <a:rPr lang="es-ES" sz="1600" dirty="0" smtClean="0">
                <a:latin typeface="Times New Roman" panose="02020603050405020304" pitchFamily="18" charset="0"/>
                <a:cs typeface="Times New Roman" panose="02020603050405020304" pitchFamily="18" charset="0"/>
              </a:rPr>
              <a:t>atmósfera </a:t>
            </a:r>
            <a:r>
              <a:rPr lang="es-ES" sz="1600" dirty="0">
                <a:latin typeface="Times New Roman" panose="02020603050405020304" pitchFamily="18" charset="0"/>
                <a:cs typeface="Times New Roman" panose="02020603050405020304" pitchFamily="18" charset="0"/>
              </a:rPr>
              <a:t>está  dividida en </a:t>
            </a:r>
            <a:r>
              <a:rPr lang="es-ES" sz="1600" dirty="0" smtClean="0">
                <a:latin typeface="Times New Roman" panose="02020603050405020304" pitchFamily="18" charset="0"/>
                <a:cs typeface="Times New Roman" panose="02020603050405020304" pitchFamily="18" charset="0"/>
              </a:rPr>
              <a:t>diferentes regiones</a:t>
            </a:r>
            <a:r>
              <a:rPr lang="es-ES" sz="1600" dirty="0">
                <a:latin typeface="Times New Roman" panose="02020603050405020304" pitchFamily="18" charset="0"/>
                <a:cs typeface="Times New Roman" panose="02020603050405020304" pitchFamily="18" charset="0"/>
              </a:rPr>
              <a:t>: tropósfera, estratósfera, mesósfera, termósfera (o ionósfera) y exósfera, nombradas en orden creciente de distancia desde la superficie terrestre. </a:t>
            </a:r>
            <a:endParaRPr lang="es-ES" sz="1600" dirty="0" smtClean="0">
              <a:latin typeface="Times New Roman" panose="02020603050405020304" pitchFamily="18" charset="0"/>
              <a:cs typeface="Times New Roman" panose="02020603050405020304" pitchFamily="18" charset="0"/>
            </a:endParaRPr>
          </a:p>
          <a:p>
            <a:pPr algn="just"/>
            <a:endParaRPr lang="es-ES" dirty="0" smtClean="0">
              <a:latin typeface="Times New Roman" panose="02020603050405020304" pitchFamily="18" charset="0"/>
              <a:cs typeface="Times New Roman" panose="02020603050405020304" pitchFamily="18" charset="0"/>
            </a:endParaRPr>
          </a:p>
          <a:p>
            <a:pPr algn="just"/>
            <a:r>
              <a:rPr lang="es-ES" sz="1600" dirty="0" smtClean="0">
                <a:latin typeface="Times New Roman" panose="02020603050405020304" pitchFamily="18" charset="0"/>
                <a:cs typeface="Times New Roman" panose="02020603050405020304" pitchFamily="18" charset="0"/>
              </a:rPr>
              <a:t>Cada </a:t>
            </a:r>
            <a:r>
              <a:rPr lang="es-ES" sz="1600" dirty="0">
                <a:latin typeface="Times New Roman" panose="02020603050405020304" pitchFamily="18" charset="0"/>
                <a:cs typeface="Times New Roman" panose="02020603050405020304" pitchFamily="18" charset="0"/>
              </a:rPr>
              <a:t>una de ellas posee diferentes propiedades, no sólo en cuanto a la densidad, humedad y composición química, sino también en cuanto al tipo de actividad química que tiene lugar en ella. </a:t>
            </a:r>
            <a:endParaRPr lang="es-ES" sz="1600" dirty="0" smtClean="0">
              <a:latin typeface="Times New Roman" panose="02020603050405020304" pitchFamily="18" charset="0"/>
              <a:cs typeface="Times New Roman" panose="02020603050405020304" pitchFamily="18" charset="0"/>
            </a:endParaRPr>
          </a:p>
          <a:p>
            <a:pPr algn="just"/>
            <a:endParaRPr lang="es-ES" dirty="0" smtClean="0">
              <a:latin typeface="Times New Roman" panose="02020603050405020304" pitchFamily="18" charset="0"/>
              <a:cs typeface="Times New Roman" panose="02020603050405020304" pitchFamily="18" charset="0"/>
            </a:endParaRPr>
          </a:p>
          <a:p>
            <a:pPr algn="just"/>
            <a:r>
              <a:rPr lang="es-ES" sz="1600" dirty="0" smtClean="0">
                <a:latin typeface="Times New Roman" panose="02020603050405020304" pitchFamily="18" charset="0"/>
                <a:cs typeface="Times New Roman" panose="02020603050405020304" pitchFamily="18" charset="0"/>
              </a:rPr>
              <a:t>La tropósfera se </a:t>
            </a:r>
            <a:r>
              <a:rPr lang="es-ES" sz="1600" dirty="0">
                <a:latin typeface="Times New Roman" panose="02020603050405020304" pitchFamily="18" charset="0"/>
                <a:cs typeface="Times New Roman" panose="02020603050405020304" pitchFamily="18" charset="0"/>
              </a:rPr>
              <a:t>encuentra compuesta por gases atraídos por la gravedad terrestre, que contienen partículas sólidas y líquidas en suspensión. </a:t>
            </a:r>
            <a:endParaRPr lang="es-ES" sz="1600" dirty="0" smtClean="0">
              <a:latin typeface="Times New Roman" panose="02020603050405020304" pitchFamily="18" charset="0"/>
              <a:cs typeface="Times New Roman" panose="02020603050405020304" pitchFamily="18" charset="0"/>
            </a:endParaRPr>
          </a:p>
          <a:p>
            <a:pPr algn="just"/>
            <a:endParaRPr lang="es-ES" dirty="0" smtClean="0">
              <a:latin typeface="Times New Roman" panose="02020603050405020304" pitchFamily="18" charset="0"/>
              <a:cs typeface="Times New Roman" panose="02020603050405020304" pitchFamily="18" charset="0"/>
            </a:endParaRPr>
          </a:p>
          <a:p>
            <a:pPr algn="just"/>
            <a:r>
              <a:rPr lang="es-ES" sz="1600" dirty="0" smtClean="0">
                <a:latin typeface="Times New Roman" panose="02020603050405020304" pitchFamily="18" charset="0"/>
                <a:cs typeface="Times New Roman" panose="02020603050405020304" pitchFamily="18" charset="0"/>
              </a:rPr>
              <a:t>En </a:t>
            </a:r>
            <a:r>
              <a:rPr lang="es-ES" sz="1600" dirty="0">
                <a:latin typeface="Times New Roman" panose="02020603050405020304" pitchFamily="18" charset="0"/>
                <a:cs typeface="Times New Roman" panose="02020603050405020304" pitchFamily="18" charset="0"/>
              </a:rPr>
              <a:t>ella se producen todos los fenómenos climáticos y meteorológicos que afectan al planeta, regulando la entrada y salida de energía. </a:t>
            </a:r>
            <a:endParaRPr lang="es-ES" sz="1600" dirty="0" smtClean="0">
              <a:latin typeface="Times New Roman" panose="02020603050405020304" pitchFamily="18" charset="0"/>
              <a:cs typeface="Times New Roman" panose="02020603050405020304" pitchFamily="18" charset="0"/>
            </a:endParaRPr>
          </a:p>
        </p:txBody>
      </p:sp>
      <p:sp>
        <p:nvSpPr>
          <p:cNvPr id="5" name="4 Marcador de número de diapositiva"/>
          <p:cNvSpPr>
            <a:spLocks noGrp="1"/>
          </p:cNvSpPr>
          <p:nvPr>
            <p:ph type="sldNum" sz="quarter" idx="12"/>
          </p:nvPr>
        </p:nvSpPr>
        <p:spPr/>
        <p:txBody>
          <a:bodyPr/>
          <a:lstStyle/>
          <a:p>
            <a:fld id="{895DAFAB-FB1C-4041-97E5-41D22BF4E90E}" type="slidenum">
              <a:rPr lang="es-AR" smtClean="0"/>
              <a:pPr/>
              <a:t>2</a:t>
            </a:fld>
            <a:endParaRPr lang="es-A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439905" y="260648"/>
            <a:ext cx="4704095" cy="58531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6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
            <a:ext cx="542141" cy="6875404"/>
          </a:xfrm>
          <a:prstGeom prst="rect">
            <a:avLst/>
          </a:prstGeom>
        </p:spPr>
      </p:pic>
    </p:spTree>
    <p:extLst>
      <p:ext uri="{BB962C8B-B14F-4D97-AF65-F5344CB8AC3E}">
        <p14:creationId xmlns:p14="http://schemas.microsoft.com/office/powerpoint/2010/main" xmlns="" val="3804685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número de diapositiva"/>
          <p:cNvSpPr>
            <a:spLocks noGrp="1"/>
          </p:cNvSpPr>
          <p:nvPr>
            <p:ph type="sldNum" sz="quarter" idx="12"/>
          </p:nvPr>
        </p:nvSpPr>
        <p:spPr/>
        <p:txBody>
          <a:bodyPr/>
          <a:lstStyle/>
          <a:p>
            <a:fld id="{895DAFAB-FB1C-4041-97E5-41D22BF4E90E}" type="slidenum">
              <a:rPr lang="es-AR" smtClean="0"/>
              <a:pPr/>
              <a:t>3</a:t>
            </a:fld>
            <a:endParaRPr lang="es-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139370"/>
            <a:ext cx="5611689" cy="48017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542925" cy="6877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15816" y="1196752"/>
            <a:ext cx="5996478" cy="5197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2149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95DAFAB-FB1C-4041-97E5-41D22BF4E90E}" type="slidenum">
              <a:rPr lang="es-AR" smtClean="0"/>
              <a:pPr/>
              <a:t>4</a:t>
            </a:fld>
            <a:endParaRPr lang="es-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42925" cy="6877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Rectángulo"/>
          <p:cNvSpPr/>
          <p:nvPr/>
        </p:nvSpPr>
        <p:spPr>
          <a:xfrm>
            <a:off x="683568" y="314593"/>
            <a:ext cx="6840760" cy="6247864"/>
          </a:xfrm>
          <a:prstGeom prst="rect">
            <a:avLst/>
          </a:prstGeom>
        </p:spPr>
        <p:txBody>
          <a:bodyPr wrap="square">
            <a:spAutoFit/>
          </a:bodyPr>
          <a:lstStyle/>
          <a:p>
            <a:pPr marL="342900" indent="-342900" algn="just">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El ozono (O3) troposférico es uno de los principales componentes de la niebla tóxica  o </a:t>
            </a:r>
            <a:r>
              <a:rPr lang="es-ES" sz="2000" dirty="0" smtClean="0">
                <a:latin typeface="Times New Roman" panose="02020603050405020304" pitchFamily="18" charset="0"/>
                <a:cs typeface="Times New Roman" panose="02020603050405020304" pitchFamily="18" charset="0"/>
              </a:rPr>
              <a:t>smog.</a:t>
            </a:r>
          </a:p>
          <a:p>
            <a:pPr algn="just"/>
            <a:endParaRPr lang="es-E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 sz="2000" dirty="0" smtClean="0">
                <a:latin typeface="Times New Roman" panose="02020603050405020304" pitchFamily="18" charset="0"/>
                <a:cs typeface="Times New Roman" panose="02020603050405020304" pitchFamily="18" charset="0"/>
              </a:rPr>
              <a:t>Se </a:t>
            </a:r>
            <a:r>
              <a:rPr lang="es-ES" sz="2000" dirty="0">
                <a:latin typeface="Times New Roman" panose="02020603050405020304" pitchFamily="18" charset="0"/>
                <a:cs typeface="Times New Roman" panose="02020603050405020304" pitchFamily="18" charset="0"/>
              </a:rPr>
              <a:t>forma por la reacción fotoquímica entre contaminantes como los óxidos de nitrógeno (</a:t>
            </a:r>
            <a:r>
              <a:rPr lang="es-ES" sz="2000" dirty="0" err="1">
                <a:latin typeface="Times New Roman" panose="02020603050405020304" pitchFamily="18" charset="0"/>
                <a:cs typeface="Times New Roman" panose="02020603050405020304" pitchFamily="18" charset="0"/>
              </a:rPr>
              <a:t>NOx</a:t>
            </a:r>
            <a:r>
              <a:rPr lang="es-ES" sz="2000" dirty="0">
                <a:latin typeface="Times New Roman" panose="02020603050405020304" pitchFamily="18" charset="0"/>
                <a:cs typeface="Times New Roman" panose="02020603050405020304" pitchFamily="18" charset="0"/>
              </a:rPr>
              <a:t>) y los  compuestos orgánicos volátiles emitidos por los vehículos y por la industria, por lo que los eventos de mayor concentración de ozono se registran durante los períodos de tiempo soleado</a:t>
            </a:r>
            <a:r>
              <a:rPr lang="es-ES"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El oxígeno atómico, sumamente reactivo, forma ozono con el oxígeno molecular en presencia de un tercer cuerpo (como otra molécula de oxígeno o una molécula de nitrógeno</a:t>
            </a:r>
            <a:r>
              <a:rPr lang="es-ES"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a:p>
            <a:pPr algn="just"/>
            <a:r>
              <a:rPr lang="pt-BR" sz="2000" dirty="0" smtClean="0">
                <a:latin typeface="Times New Roman" panose="02020603050405020304" pitchFamily="18" charset="0"/>
                <a:cs typeface="Times New Roman" panose="02020603050405020304" pitchFamily="18" charset="0"/>
              </a:rPr>
              <a:t>                   O </a:t>
            </a:r>
            <a:r>
              <a:rPr lang="pt-BR" sz="2000" dirty="0">
                <a:latin typeface="Times New Roman" panose="02020603050405020304" pitchFamily="18" charset="0"/>
                <a:cs typeface="Times New Roman" panose="02020603050405020304" pitchFamily="18" charset="0"/>
              </a:rPr>
              <a:t>+ O2 + M  </a:t>
            </a:r>
            <a:r>
              <a:rPr lang="pt-BR" sz="2000" dirty="0" smtClean="0">
                <a:latin typeface="Times New Roman" panose="02020603050405020304" pitchFamily="18" charset="0"/>
                <a:cs typeface="Times New Roman" panose="02020603050405020304" pitchFamily="18" charset="0"/>
              </a:rPr>
              <a:t>              O3 </a:t>
            </a:r>
            <a:r>
              <a:rPr lang="pt-BR" sz="2000" dirty="0">
                <a:latin typeface="Times New Roman" panose="02020603050405020304" pitchFamily="18" charset="0"/>
                <a:cs typeface="Times New Roman" panose="02020603050405020304" pitchFamily="18" charset="0"/>
              </a:rPr>
              <a:t>+ </a:t>
            </a:r>
            <a:r>
              <a:rPr lang="pt-BR" sz="2000" dirty="0" smtClean="0">
                <a:latin typeface="Times New Roman" panose="02020603050405020304" pitchFamily="18" charset="0"/>
                <a:cs typeface="Times New Roman" panose="02020603050405020304" pitchFamily="18" charset="0"/>
              </a:rPr>
              <a:t>M</a:t>
            </a:r>
          </a:p>
          <a:p>
            <a:pPr algn="just"/>
            <a:endParaRPr lang="es-E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El exceso de ozono en el aire puede </a:t>
            </a:r>
            <a:r>
              <a:rPr lang="es-ES" sz="2000" dirty="0" smtClean="0">
                <a:latin typeface="Times New Roman" panose="02020603050405020304" pitchFamily="18" charset="0"/>
                <a:cs typeface="Times New Roman" panose="02020603050405020304" pitchFamily="18" charset="0"/>
              </a:rPr>
              <a:t>causar </a:t>
            </a:r>
            <a:r>
              <a:rPr lang="es-ES" sz="2000" dirty="0">
                <a:latin typeface="Times New Roman" panose="02020603050405020304" pitchFamily="18" charset="0"/>
                <a:cs typeface="Times New Roman" panose="02020603050405020304" pitchFamily="18" charset="0"/>
              </a:rPr>
              <a:t>problemas respiratorios, provocar </a:t>
            </a:r>
            <a:r>
              <a:rPr lang="es-ES" sz="2000" dirty="0" smtClean="0">
                <a:latin typeface="Times New Roman" panose="02020603050405020304" pitchFamily="18" charset="0"/>
                <a:cs typeface="Times New Roman" panose="02020603050405020304" pitchFamily="18" charset="0"/>
              </a:rPr>
              <a:t>asma y </a:t>
            </a:r>
            <a:r>
              <a:rPr lang="es-ES" sz="2000" dirty="0">
                <a:latin typeface="Times New Roman" panose="02020603050405020304" pitchFamily="18" charset="0"/>
                <a:cs typeface="Times New Roman" panose="02020603050405020304" pitchFamily="18" charset="0"/>
              </a:rPr>
              <a:t>originar enfermedades </a:t>
            </a:r>
            <a:r>
              <a:rPr lang="es-ES" sz="2000" dirty="0" smtClean="0">
                <a:latin typeface="Times New Roman" panose="02020603050405020304" pitchFamily="18" charset="0"/>
                <a:cs typeface="Times New Roman" panose="02020603050405020304" pitchFamily="18" charset="0"/>
              </a:rPr>
              <a:t>cardiovasculares. Diversos </a:t>
            </a:r>
            <a:r>
              <a:rPr lang="es-ES" sz="2000" dirty="0">
                <a:latin typeface="Times New Roman" panose="02020603050405020304" pitchFamily="18" charset="0"/>
                <a:cs typeface="Times New Roman" panose="02020603050405020304" pitchFamily="18" charset="0"/>
              </a:rPr>
              <a:t>estudios </a:t>
            </a:r>
            <a:r>
              <a:rPr lang="es-ES" sz="2000" dirty="0" smtClean="0">
                <a:latin typeface="Times New Roman" panose="02020603050405020304" pitchFamily="18" charset="0"/>
                <a:cs typeface="Times New Roman" panose="02020603050405020304" pitchFamily="18" charset="0"/>
              </a:rPr>
              <a:t>médicos (OMS) </a:t>
            </a:r>
            <a:r>
              <a:rPr lang="es-ES" sz="2000" dirty="0">
                <a:latin typeface="Times New Roman" panose="02020603050405020304" pitchFamily="18" charset="0"/>
                <a:cs typeface="Times New Roman" panose="02020603050405020304" pitchFamily="18" charset="0"/>
              </a:rPr>
              <a:t>han revelado que la mortalidad diaria y la mortalidad por cardiopatías aumentan un 0,3% y un 0,4% respectivamente con un aumento de 10 µg/m3 en la concentración de ozono.</a:t>
            </a:r>
          </a:p>
        </p:txBody>
      </p:sp>
      <p:sp>
        <p:nvSpPr>
          <p:cNvPr id="6" name="5 Flecha derecha"/>
          <p:cNvSpPr/>
          <p:nvPr/>
        </p:nvSpPr>
        <p:spPr>
          <a:xfrm>
            <a:off x="3416377" y="4137651"/>
            <a:ext cx="695985"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78591" y="549351"/>
            <a:ext cx="1565409" cy="1164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54835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a:bodyPr>
          <a:lstStyle/>
          <a:p>
            <a:r>
              <a:rPr lang="es-ES" sz="2000" b="1" dirty="0" smtClean="0">
                <a:latin typeface="Times New Roman" panose="02020603050405020304" pitchFamily="18" charset="0"/>
                <a:cs typeface="Times New Roman" panose="02020603050405020304" pitchFamily="18" charset="0"/>
              </a:rPr>
              <a:t>2. Sitios de muestreo</a:t>
            </a:r>
            <a:endParaRPr lang="es-AR" sz="2000" b="1" dirty="0">
              <a:latin typeface="Times New Roman" panose="02020603050405020304" pitchFamily="18" charset="0"/>
              <a:cs typeface="Times New Roman" panose="02020603050405020304" pitchFamily="18" charset="0"/>
            </a:endParaRPr>
          </a:p>
        </p:txBody>
      </p:sp>
      <p:sp>
        <p:nvSpPr>
          <p:cNvPr id="3" name="2 Marcador de número de diapositiva"/>
          <p:cNvSpPr>
            <a:spLocks noGrp="1"/>
          </p:cNvSpPr>
          <p:nvPr>
            <p:ph type="sldNum" sz="quarter" idx="12"/>
          </p:nvPr>
        </p:nvSpPr>
        <p:spPr/>
        <p:txBody>
          <a:bodyPr/>
          <a:lstStyle/>
          <a:p>
            <a:fld id="{895DAFAB-FB1C-4041-97E5-41D22BF4E90E}" type="slidenum">
              <a:rPr lang="es-AR" smtClean="0"/>
              <a:pPr/>
              <a:t>5</a:t>
            </a:fld>
            <a:endParaRPr lang="es-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42925" cy="6877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79688" y="1463695"/>
            <a:ext cx="6408713" cy="45141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88241" y="868675"/>
            <a:ext cx="6624735" cy="5704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140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2000" b="1" dirty="0" smtClean="0">
                <a:latin typeface="Times New Roman" panose="02020603050405020304" pitchFamily="18" charset="0"/>
                <a:cs typeface="Times New Roman" panose="02020603050405020304" pitchFamily="18" charset="0"/>
              </a:rPr>
              <a:t>3. Modelización de series de Ozono</a:t>
            </a:r>
            <a:endParaRPr lang="es-AR" sz="2000" b="1" dirty="0">
              <a:latin typeface="Times New Roman" panose="02020603050405020304" pitchFamily="18" charset="0"/>
              <a:cs typeface="Times New Roman" panose="02020603050405020304" pitchFamily="18" charset="0"/>
            </a:endParaRPr>
          </a:p>
        </p:txBody>
      </p:sp>
      <p:sp>
        <p:nvSpPr>
          <p:cNvPr id="3" name="2 Marcador de número de diapositiva"/>
          <p:cNvSpPr>
            <a:spLocks noGrp="1"/>
          </p:cNvSpPr>
          <p:nvPr>
            <p:ph type="sldNum" sz="quarter" idx="12"/>
          </p:nvPr>
        </p:nvSpPr>
        <p:spPr/>
        <p:txBody>
          <a:bodyPr/>
          <a:lstStyle/>
          <a:p>
            <a:fld id="{895DAFAB-FB1C-4041-97E5-41D22BF4E90E}" type="slidenum">
              <a:rPr lang="es-AR" smtClean="0"/>
              <a:pPr/>
              <a:t>6</a:t>
            </a:fld>
            <a:endParaRPr lang="es-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9672" y="1124744"/>
            <a:ext cx="6336704" cy="5514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633"/>
            <a:ext cx="542925" cy="6877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3995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895DAFAB-FB1C-4041-97E5-41D22BF4E90E}" type="slidenum">
              <a:rPr lang="es-AR" smtClean="0"/>
              <a:pPr/>
              <a:t>7</a:t>
            </a:fld>
            <a:endParaRPr lang="es-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5429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0589" y="836712"/>
            <a:ext cx="8523411" cy="4896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15459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número de diapositiva"/>
          <p:cNvSpPr>
            <a:spLocks noGrp="1"/>
          </p:cNvSpPr>
          <p:nvPr>
            <p:ph type="sldNum" sz="quarter" idx="12"/>
          </p:nvPr>
        </p:nvSpPr>
        <p:spPr/>
        <p:txBody>
          <a:bodyPr/>
          <a:lstStyle/>
          <a:p>
            <a:fld id="{895DAFAB-FB1C-4041-97E5-41D22BF4E90E}" type="slidenum">
              <a:rPr lang="es-AR" smtClean="0"/>
              <a:pPr/>
              <a:t>8</a:t>
            </a:fld>
            <a:endParaRPr lang="es-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2945" y="887874"/>
            <a:ext cx="8411459" cy="51125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633"/>
            <a:ext cx="542925" cy="6877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6 Conector recto"/>
          <p:cNvCxnSpPr/>
          <p:nvPr/>
        </p:nvCxnSpPr>
        <p:spPr>
          <a:xfrm>
            <a:off x="1403648" y="1700808"/>
            <a:ext cx="633670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7740352" y="1700808"/>
            <a:ext cx="0" cy="86409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403648" y="2564904"/>
            <a:ext cx="633670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1403648" y="1700808"/>
            <a:ext cx="0" cy="86409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74444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a:bodyPr>
          <a:lstStyle/>
          <a:p>
            <a:r>
              <a:rPr lang="es-ES" sz="2000" b="1" dirty="0" smtClean="0">
                <a:latin typeface="Times New Roman" panose="02020603050405020304" pitchFamily="18" charset="0"/>
                <a:cs typeface="Times New Roman" panose="02020603050405020304" pitchFamily="18" charset="0"/>
              </a:rPr>
              <a:t>Filtrado</a:t>
            </a:r>
            <a:endParaRPr lang="es-AR" sz="2000" b="1" dirty="0">
              <a:latin typeface="Times New Roman" panose="02020603050405020304" pitchFamily="18" charset="0"/>
              <a:cs typeface="Times New Roman" panose="02020603050405020304" pitchFamily="18" charset="0"/>
            </a:endParaRPr>
          </a:p>
        </p:txBody>
      </p:sp>
      <p:sp>
        <p:nvSpPr>
          <p:cNvPr id="3" name="2 Marcador de número de diapositiva"/>
          <p:cNvSpPr>
            <a:spLocks noGrp="1"/>
          </p:cNvSpPr>
          <p:nvPr>
            <p:ph type="sldNum" sz="quarter" idx="12"/>
          </p:nvPr>
        </p:nvSpPr>
        <p:spPr/>
        <p:txBody>
          <a:bodyPr/>
          <a:lstStyle/>
          <a:p>
            <a:fld id="{895DAFAB-FB1C-4041-97E5-41D22BF4E90E}" type="slidenum">
              <a:rPr lang="es-AR" smtClean="0"/>
              <a:pPr/>
              <a:t>9</a:t>
            </a:fld>
            <a:endParaRPr lang="es-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095" y="3175"/>
            <a:ext cx="5429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76" y="1124744"/>
            <a:ext cx="7776865" cy="424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84244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2635</TotalTime>
  <Words>605</Words>
  <Application>Microsoft Office PowerPoint</Application>
  <PresentationFormat>Presentación en pantalla (4:3)</PresentationFormat>
  <Paragraphs>96</Paragraphs>
  <Slides>18</Slides>
  <Notes>3</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LXV Reunión anual de  Comunicaciones Científicas- UMA-2016  Universidad Nacional del Sur – Bahía Blanca </vt:lpstr>
      <vt:lpstr>     Atmósfera</vt:lpstr>
      <vt:lpstr>Diapositiva 3</vt:lpstr>
      <vt:lpstr>Diapositiva 4</vt:lpstr>
      <vt:lpstr>2. Sitios de muestreo</vt:lpstr>
      <vt:lpstr>3. Modelización de series de Ozono</vt:lpstr>
      <vt:lpstr>Diapositiva 7</vt:lpstr>
      <vt:lpstr>Diapositiva 8</vt:lpstr>
      <vt:lpstr>Filtrado</vt:lpstr>
      <vt:lpstr>Diapositiva 10</vt:lpstr>
      <vt:lpstr>Diapositiva 11</vt:lpstr>
      <vt:lpstr>Diapositiva 12</vt:lpstr>
      <vt:lpstr>Hipótesis de raíz unitaria</vt:lpstr>
      <vt:lpstr>Diapositiva 14</vt:lpstr>
      <vt:lpstr>Conclusiones</vt:lpstr>
      <vt:lpstr>Modelización de series de Ozono</vt:lpstr>
      <vt:lpstr>Diapositiva 17</vt:lpstr>
      <vt:lpstr>Diapositiva 18</vt:lpstr>
    </vt:vector>
  </TitlesOfParts>
  <Company>Luffi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dpto-mat</cp:lastModifiedBy>
  <cp:revision>71</cp:revision>
  <dcterms:created xsi:type="dcterms:W3CDTF">2016-09-16T08:59:51Z</dcterms:created>
  <dcterms:modified xsi:type="dcterms:W3CDTF">2016-09-23T02:36:09Z</dcterms:modified>
</cp:coreProperties>
</file>