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7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4" r:id="rId14"/>
    <p:sldId id="269" r:id="rId15"/>
    <p:sldId id="275" r:id="rId16"/>
    <p:sldId id="270" r:id="rId17"/>
    <p:sldId id="271" r:id="rId18"/>
    <p:sldId id="272" r:id="rId19"/>
    <p:sldId id="273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F62A0-E2DF-4084-B893-674238CD0F1A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E0D33-59F7-4913-AC46-47032519ACA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36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E0D33-59F7-4913-AC46-47032519AC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57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F5E6BAA-C6E7-4CA2-B43A-15C39C940A21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D241887-CABB-45E2-B0D1-76D1C386EFEB}" type="slidenum">
              <a:rPr lang="en-US" smtClean="0"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5E6BAA-C6E7-4CA2-B43A-15C39C940A21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241887-CABB-45E2-B0D1-76D1C386EFE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F5E6BAA-C6E7-4CA2-B43A-15C39C940A21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D241887-CABB-45E2-B0D1-76D1C386EFE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5E6BAA-C6E7-4CA2-B43A-15C39C940A21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241887-CABB-45E2-B0D1-76D1C386EFE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F5E6BAA-C6E7-4CA2-B43A-15C39C940A21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D241887-CABB-45E2-B0D1-76D1C386EFEB}" type="slidenum">
              <a:rPr lang="en-US" smtClean="0"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5E6BAA-C6E7-4CA2-B43A-15C39C940A21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241887-CABB-45E2-B0D1-76D1C386EFE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5E6BAA-C6E7-4CA2-B43A-15C39C940A21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241887-CABB-45E2-B0D1-76D1C386EFE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5E6BAA-C6E7-4CA2-B43A-15C39C940A21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241887-CABB-45E2-B0D1-76D1C386EFE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F5E6BAA-C6E7-4CA2-B43A-15C39C940A21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241887-CABB-45E2-B0D1-76D1C386EFE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5E6BAA-C6E7-4CA2-B43A-15C39C940A21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241887-CABB-45E2-B0D1-76D1C386EFE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5E6BAA-C6E7-4CA2-B43A-15C39C940A21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241887-CABB-45E2-B0D1-76D1C386EFEB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F5E6BAA-C6E7-4CA2-B43A-15C39C940A21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D241887-CABB-45E2-B0D1-76D1C386EFEB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dirty="0" err="1"/>
              <a:t>clusterhap</a:t>
            </a:r>
            <a:r>
              <a:rPr lang="es-ES" dirty="0"/>
              <a:t>: Una herramienta de visualización genómica.</a:t>
            </a:r>
            <a:endParaRPr lang="en-U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Gastón Quero – Sebastián </a:t>
            </a:r>
            <a:r>
              <a:rPr lang="es-AR" dirty="0" err="1" smtClean="0"/>
              <a:t>Simondi</a:t>
            </a:r>
            <a:endParaRPr lang="es-AR" dirty="0" smtClean="0"/>
          </a:p>
          <a:p>
            <a:r>
              <a:rPr lang="es-AR" dirty="0" smtClean="0"/>
              <a:t>UMA –Bahía Blanca 2016</a:t>
            </a:r>
          </a:p>
          <a:p>
            <a:endParaRPr lang="en-U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04800"/>
            <a:ext cx="245745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4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¿Cómo completar los faltantes?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err="1" smtClean="0"/>
              <a:t>Haploscope</a:t>
            </a:r>
            <a:endParaRPr lang="es-AR" dirty="0" smtClean="0"/>
          </a:p>
          <a:p>
            <a:r>
              <a:rPr lang="es-AR" dirty="0" err="1" smtClean="0"/>
              <a:t>Haploblock</a:t>
            </a:r>
            <a:endParaRPr lang="es-AR" dirty="0" smtClean="0"/>
          </a:p>
          <a:p>
            <a:r>
              <a:rPr lang="es-AR" dirty="0" err="1" smtClean="0"/>
              <a:t>Hapassoc</a:t>
            </a:r>
            <a:endParaRPr lang="es-AR" dirty="0" smtClean="0"/>
          </a:p>
          <a:p>
            <a:r>
              <a:rPr lang="es-AR" dirty="0" err="1" smtClean="0"/>
              <a:t>alleHap</a:t>
            </a:r>
            <a:endParaRPr lang="es-AR" dirty="0" smtClean="0"/>
          </a:p>
          <a:p>
            <a:r>
              <a:rPr lang="es-AR" dirty="0" smtClean="0"/>
              <a:t>HAPLOTYPER</a:t>
            </a:r>
          </a:p>
          <a:p>
            <a:r>
              <a:rPr lang="es-AR" dirty="0" smtClean="0"/>
              <a:t>Ideas mendelianas buscan progenitores y estudian todos los posibles hijos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55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"/>
            <a:ext cx="7239000" cy="538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30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8018"/>
            <a:ext cx="4419600" cy="677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60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914400"/>
            <a:ext cx="64484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684" y="276225"/>
            <a:ext cx="64960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49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Resultados</a:t>
            </a:r>
            <a:endParaRPr lang="en-U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00"/>
            <a:ext cx="6506022" cy="5179136"/>
          </a:xfrm>
        </p:spPr>
      </p:pic>
    </p:spTree>
    <p:extLst>
      <p:ext uri="{BB962C8B-B14F-4D97-AF65-F5344CB8AC3E}">
        <p14:creationId xmlns:p14="http://schemas.microsoft.com/office/powerpoint/2010/main" val="60283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4800"/>
            <a:ext cx="7363744" cy="5861928"/>
          </a:xfrm>
        </p:spPr>
      </p:pic>
    </p:spTree>
    <p:extLst>
      <p:ext uri="{BB962C8B-B14F-4D97-AF65-F5344CB8AC3E}">
        <p14:creationId xmlns:p14="http://schemas.microsoft.com/office/powerpoint/2010/main" val="120639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Reportes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AR" dirty="0" smtClean="0">
                <a:solidFill>
                  <a:srgbClr val="FF0000"/>
                </a:solidFill>
              </a:rPr>
              <a:t>Haplotypes.txt</a:t>
            </a:r>
            <a:r>
              <a:rPr lang="es-AR" dirty="0" smtClean="0"/>
              <a:t> Contiene todos los </a:t>
            </a:r>
            <a:r>
              <a:rPr lang="es-AR" dirty="0" err="1" smtClean="0"/>
              <a:t>haplotipos</a:t>
            </a:r>
            <a:r>
              <a:rPr lang="es-AR" dirty="0" smtClean="0"/>
              <a:t> encontrados.</a:t>
            </a:r>
          </a:p>
          <a:p>
            <a:r>
              <a:rPr lang="es-AR" dirty="0" smtClean="0">
                <a:solidFill>
                  <a:srgbClr val="FF0000"/>
                </a:solidFill>
              </a:rPr>
              <a:t>Haplotypes_result.txt</a:t>
            </a:r>
            <a:r>
              <a:rPr lang="es-AR" dirty="0" smtClean="0"/>
              <a:t> Contiene todos los individuos y a que </a:t>
            </a:r>
            <a:r>
              <a:rPr lang="es-AR" dirty="0" err="1" smtClean="0"/>
              <a:t>haplotipo</a:t>
            </a:r>
            <a:r>
              <a:rPr lang="es-AR" dirty="0" smtClean="0"/>
              <a:t> fue asociado.</a:t>
            </a:r>
          </a:p>
          <a:p>
            <a:r>
              <a:rPr lang="es-AR" dirty="0" smtClean="0">
                <a:solidFill>
                  <a:srgbClr val="FF0000"/>
                </a:solidFill>
              </a:rPr>
              <a:t>Haplotypes_frequencies.txt</a:t>
            </a:r>
            <a:r>
              <a:rPr lang="es-AR" dirty="0" smtClean="0"/>
              <a:t> Contiene la frecuencia absoluta y relativa de cada </a:t>
            </a:r>
            <a:r>
              <a:rPr lang="es-AR" dirty="0" err="1" smtClean="0"/>
              <a:t>haplotipo</a:t>
            </a:r>
            <a:r>
              <a:rPr lang="es-AR" dirty="0" smtClean="0"/>
              <a:t> identificado.</a:t>
            </a:r>
          </a:p>
          <a:p>
            <a:r>
              <a:rPr lang="es-AR" dirty="0" smtClean="0">
                <a:solidFill>
                  <a:srgbClr val="FF0000"/>
                </a:solidFill>
              </a:rPr>
              <a:t>Duplicates.txt</a:t>
            </a:r>
            <a:r>
              <a:rPr lang="es-AR" dirty="0" smtClean="0"/>
              <a:t> Contiene todos los individuos que fueron asociados a más de un </a:t>
            </a:r>
            <a:r>
              <a:rPr lang="es-AR" dirty="0" err="1" smtClean="0"/>
              <a:t>haplotipos</a:t>
            </a:r>
            <a:r>
              <a:rPr lang="es-AR" dirty="0" smtClean="0"/>
              <a:t>.</a:t>
            </a:r>
          </a:p>
          <a:p>
            <a:r>
              <a:rPr lang="es-AR" dirty="0" smtClean="0">
                <a:solidFill>
                  <a:srgbClr val="FF0000"/>
                </a:solidFill>
              </a:rPr>
              <a:t>Undeterminates.txt</a:t>
            </a:r>
            <a:r>
              <a:rPr lang="es-AR" dirty="0" smtClean="0"/>
              <a:t> Contiene los individuos que no pudieron ser asociados a ningún </a:t>
            </a:r>
            <a:r>
              <a:rPr lang="es-AR" dirty="0" err="1" smtClean="0"/>
              <a:t>haplotipo</a:t>
            </a:r>
            <a:r>
              <a:rPr lang="es-A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55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197374" cy="585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99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Poner la imagen que esta haciendo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879997"/>
            <a:ext cx="7239000" cy="230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83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Combinaciones exitosas ancestrales</a:t>
            </a:r>
            <a:endParaRPr lang="en-U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13" y="4171951"/>
            <a:ext cx="7067187" cy="2152649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00" y="1772524"/>
            <a:ext cx="6900300" cy="229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1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Leyes de Mendel (genética cualitativa)</a:t>
            </a:r>
            <a:endParaRPr lang="en-U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861344"/>
            <a:ext cx="5562600" cy="4343400"/>
          </a:xfrm>
        </p:spPr>
      </p:pic>
    </p:spTree>
    <p:extLst>
      <p:ext uri="{BB962C8B-B14F-4D97-AF65-F5344CB8AC3E}">
        <p14:creationId xmlns:p14="http://schemas.microsoft.com/office/powerpoint/2010/main" val="96416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/>
              <a:t>Muchas Gracias</a:t>
            </a:r>
            <a:endParaRPr lang="en-U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9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s-ES" sz="3200" dirty="0"/>
              <a:t>Los caracteres mendelianos clásicos descritos anteriormente han sido de naturaleza cualitativa, es decir, caracteres de fácil clasificación en diferentes categorías fenotípicas</a:t>
            </a:r>
            <a:r>
              <a:rPr lang="es-ES" sz="3200" dirty="0" smtClean="0"/>
              <a:t>.</a:t>
            </a:r>
          </a:p>
          <a:p>
            <a:pPr algn="just"/>
            <a:r>
              <a:rPr lang="es-ES" sz="3200" dirty="0"/>
              <a:t>Estos diferentes fenotipos están bajo control genético de uno o varios genes expuestos a pocas o a ninguna modificación ambiental que pueda alterar sus efectos.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8021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/>
              <a:t>Sin embargo, desde el punto de vista agrícola la variabilidad que manifiestan muchos caracteres importantes, no se ajusta de manera precisa a una determinada clase fenotípica (variabilidad discontinua), </a:t>
            </a:r>
            <a:r>
              <a:rPr lang="es-ES" dirty="0">
                <a:solidFill>
                  <a:srgbClr val="FF0000"/>
                </a:solidFill>
              </a:rPr>
              <a:t>sino que forman un espectro o gama de fenotipos los cuales se combinan imperceptiblemente entre sí, uno con otro (variabilidad continua).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25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/>
              <a:t>Los caracteres cuantitativos pueden ser codificados por muchos genes (quizá de 10 a 100 o más), contribuyendo al fenotipo con tan pequeña cantidad cada uno, que sus efectos individuales no pueden ser detectados por los métodos mendelianos. Los genes de esta naturaleza son denominados </a:t>
            </a:r>
            <a:r>
              <a:rPr lang="es-ES" b="1" dirty="0" err="1"/>
              <a:t>poligenes</a:t>
            </a:r>
            <a:r>
              <a:rPr lang="es-ES" b="1" dirty="0"/>
              <a:t>, </a:t>
            </a:r>
            <a:r>
              <a:rPr lang="es-ES" b="1" dirty="0" err="1"/>
              <a:t>loci</a:t>
            </a:r>
            <a:r>
              <a:rPr lang="es-ES" b="1" dirty="0"/>
              <a:t> de caracteres cuantitativos o </a:t>
            </a:r>
            <a:r>
              <a:rPr lang="es-ES" b="1" dirty="0" smtClean="0"/>
              <a:t>QTL</a:t>
            </a:r>
            <a:r>
              <a:rPr lang="es-ES" dirty="0"/>
              <a:t> (</a:t>
            </a:r>
            <a:r>
              <a:rPr lang="es-ES" i="1" dirty="0" err="1"/>
              <a:t>quantitative</a:t>
            </a:r>
            <a:r>
              <a:rPr lang="es-ES" i="1" dirty="0"/>
              <a:t> </a:t>
            </a:r>
            <a:r>
              <a:rPr lang="es-ES" i="1" dirty="0" err="1"/>
              <a:t>trait</a:t>
            </a:r>
            <a:r>
              <a:rPr lang="es-ES" i="1" dirty="0"/>
              <a:t> </a:t>
            </a:r>
            <a:r>
              <a:rPr lang="es-ES" i="1" dirty="0" err="1"/>
              <a:t>loci</a:t>
            </a:r>
            <a:r>
              <a:rPr lang="es-ES" dirty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79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/>
              <a:t>En muchos casos, la mayor parte de la variación genética del carácter cuantitativo puede atribuirse a los efectos principales de, relativamente, pocos </a:t>
            </a:r>
            <a:r>
              <a:rPr lang="es-ES" dirty="0" err="1"/>
              <a:t>loci</a:t>
            </a:r>
            <a:r>
              <a:rPr lang="es-ES" dirty="0"/>
              <a:t> y a </a:t>
            </a:r>
            <a:r>
              <a:rPr lang="es-ES" b="1" dirty="0"/>
              <a:t>efectos </a:t>
            </a:r>
            <a:r>
              <a:rPr lang="es-ES" b="1" dirty="0" err="1"/>
              <a:t>pleiotrópicos</a:t>
            </a:r>
            <a:r>
              <a:rPr lang="es-ES" b="1" dirty="0"/>
              <a:t> </a:t>
            </a:r>
            <a:r>
              <a:rPr lang="es-ES" dirty="0"/>
              <a:t>menores.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86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4141618"/>
              </p:ext>
            </p:extLst>
          </p:nvPr>
        </p:nvGraphicFramePr>
        <p:xfrm>
          <a:off x="27709" y="1981200"/>
          <a:ext cx="8229600" cy="4297680"/>
        </p:xfrm>
        <a:graphic>
          <a:graphicData uri="http://schemas.openxmlformats.org/drawingml/2006/table">
            <a:tbl>
              <a:tblPr/>
              <a:tblGrid>
                <a:gridCol w="4197096"/>
                <a:gridCol w="4032504"/>
              </a:tblGrid>
              <a:tr h="0">
                <a:tc>
                  <a:txBody>
                    <a:bodyPr/>
                    <a:lstStyle/>
                    <a:p>
                      <a:r>
                        <a:rPr lang="en-US" b="1" u="sng" dirty="0" err="1"/>
                        <a:t>Genética</a:t>
                      </a:r>
                      <a:r>
                        <a:rPr lang="en-US" b="1" u="sng" dirty="0"/>
                        <a:t> </a:t>
                      </a:r>
                      <a:r>
                        <a:rPr lang="en-US" b="1" u="sng" dirty="0" err="1"/>
                        <a:t>cualitativa</a:t>
                      </a:r>
                      <a:endParaRPr lang="en-US" b="1" u="sng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u="sng" dirty="0" err="1"/>
                        <a:t>Genética</a:t>
                      </a:r>
                      <a:r>
                        <a:rPr lang="en-US" b="1" u="sng" dirty="0"/>
                        <a:t> </a:t>
                      </a:r>
                      <a:r>
                        <a:rPr lang="en-US" b="1" u="sng" dirty="0" err="1"/>
                        <a:t>cuantitativa</a:t>
                      </a:r>
                      <a:endParaRPr lang="en-US" b="1" u="sng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buFont typeface="+mj-lt"/>
                        <a:buAutoNum type="arabicPeriod"/>
                      </a:pPr>
                      <a:r>
                        <a:rPr lang="es-ES" dirty="0" smtClean="0"/>
                        <a:t> Caracteres </a:t>
                      </a:r>
                      <a:r>
                        <a:rPr lang="es-ES" dirty="0"/>
                        <a:t>de clase.</a:t>
                      </a:r>
                    </a:p>
                    <a:p>
                      <a:pPr>
                        <a:buFont typeface="+mj-lt"/>
                        <a:buAutoNum type="arabicPeriod"/>
                      </a:pPr>
                      <a:r>
                        <a:rPr lang="es-ES" dirty="0" smtClean="0"/>
                        <a:t> Variación </a:t>
                      </a:r>
                      <a:r>
                        <a:rPr lang="es-ES" dirty="0"/>
                        <a:t>discontinua, diferentes clases fenotípicas.</a:t>
                      </a:r>
                    </a:p>
                    <a:p>
                      <a:pPr>
                        <a:buFont typeface="+mj-lt"/>
                        <a:buAutoNum type="arabicPeriod"/>
                      </a:pPr>
                      <a:r>
                        <a:rPr lang="es-ES" dirty="0" smtClean="0"/>
                        <a:t> Efectos </a:t>
                      </a:r>
                      <a:r>
                        <a:rPr lang="es-ES" dirty="0"/>
                        <a:t>patentes de un solo gen. Genes mayores.</a:t>
                      </a:r>
                    </a:p>
                    <a:p>
                      <a:pPr>
                        <a:buFont typeface="+mj-lt"/>
                        <a:buAutoNum type="arabicPeriod"/>
                      </a:pPr>
                      <a:r>
                        <a:rPr lang="es-ES" dirty="0" smtClean="0"/>
                        <a:t> Se </a:t>
                      </a:r>
                      <a:r>
                        <a:rPr lang="es-ES" dirty="0"/>
                        <a:t>estudian apareamientos individuales y su progenie.</a:t>
                      </a:r>
                    </a:p>
                    <a:p>
                      <a:pPr>
                        <a:buFont typeface="+mj-lt"/>
                        <a:buAutoNum type="arabicPeriod"/>
                      </a:pPr>
                      <a:r>
                        <a:rPr lang="es-ES" dirty="0" smtClean="0"/>
                        <a:t> El </a:t>
                      </a:r>
                      <a:r>
                        <a:rPr lang="es-ES" dirty="0"/>
                        <a:t>análisis es por medio de cálculos de proporciones y relaciones.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+mj-lt"/>
                        <a:buAutoNum type="arabicPeriod"/>
                      </a:pPr>
                      <a:r>
                        <a:rPr lang="es-ES" dirty="0" smtClean="0"/>
                        <a:t> Caracteres </a:t>
                      </a:r>
                      <a:r>
                        <a:rPr lang="es-ES" dirty="0"/>
                        <a:t>de grado.</a:t>
                      </a:r>
                    </a:p>
                    <a:p>
                      <a:pPr>
                        <a:buFont typeface="+mj-lt"/>
                        <a:buAutoNum type="arabicPeriod"/>
                      </a:pPr>
                      <a:r>
                        <a:rPr lang="es-ES" dirty="0" smtClean="0"/>
                        <a:t> Variación </a:t>
                      </a:r>
                      <a:r>
                        <a:rPr lang="es-ES" dirty="0"/>
                        <a:t>continua. Las determinaciones fenotípicas muestran un espectro o gama.</a:t>
                      </a:r>
                    </a:p>
                    <a:p>
                      <a:pPr>
                        <a:buFont typeface="+mj-lt"/>
                        <a:buAutoNum type="arabicPeriod"/>
                      </a:pPr>
                      <a:r>
                        <a:rPr lang="es-ES" dirty="0" smtClean="0"/>
                        <a:t> Control </a:t>
                      </a:r>
                      <a:r>
                        <a:rPr lang="es-ES" dirty="0" err="1"/>
                        <a:t>poligénico</a:t>
                      </a:r>
                      <a:r>
                        <a:rPr lang="es-ES" dirty="0"/>
                        <a:t>, los efectos de los genes individuales son difícilmente detectables. Genes menores.</a:t>
                      </a:r>
                    </a:p>
                    <a:p>
                      <a:pPr>
                        <a:buFont typeface="+mj-lt"/>
                        <a:buAutoNum type="arabicPeriod"/>
                      </a:pPr>
                      <a:r>
                        <a:rPr lang="es-ES" dirty="0" smtClean="0"/>
                        <a:t> Se </a:t>
                      </a:r>
                      <a:r>
                        <a:rPr lang="es-ES" dirty="0"/>
                        <a:t>estudian poblaciones y todos los tipos de cruzamientos.</a:t>
                      </a:r>
                    </a:p>
                    <a:p>
                      <a:pPr>
                        <a:buFont typeface="+mj-lt"/>
                        <a:buAutoNum type="arabicPeriod"/>
                      </a:pPr>
                      <a:r>
                        <a:rPr lang="es-ES" dirty="0" smtClean="0"/>
                        <a:t> El </a:t>
                      </a:r>
                      <a:r>
                        <a:rPr lang="es-ES" dirty="0"/>
                        <a:t>análisis es de tipo estadístico, proporcionando cálculos aproximados de los parámetros de las poblaciones.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399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591550" cy="457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79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863" y="504445"/>
            <a:ext cx="5214937" cy="5896355"/>
          </a:xfrm>
        </p:spPr>
      </p:pic>
    </p:spTree>
    <p:extLst>
      <p:ext uri="{BB962C8B-B14F-4D97-AF65-F5344CB8AC3E}">
        <p14:creationId xmlns:p14="http://schemas.microsoft.com/office/powerpoint/2010/main" val="236172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449</TotalTime>
  <Words>414</Words>
  <Application>Microsoft Office PowerPoint</Application>
  <PresentationFormat>Presentación en pantalla (4:3)</PresentationFormat>
  <Paragraphs>39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Opulento</vt:lpstr>
      <vt:lpstr>clusterhap: Una herramienta de visualización genómica.</vt:lpstr>
      <vt:lpstr>Leyes de Mendel (genética cualitativa)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¿Cómo completar los faltantes?</vt:lpstr>
      <vt:lpstr>Presentación de PowerPoint</vt:lpstr>
      <vt:lpstr>Presentación de PowerPoint</vt:lpstr>
      <vt:lpstr>Presentación de PowerPoint</vt:lpstr>
      <vt:lpstr>Resultados</vt:lpstr>
      <vt:lpstr>Presentación de PowerPoint</vt:lpstr>
      <vt:lpstr>Reportes</vt:lpstr>
      <vt:lpstr>Presentación de PowerPoint</vt:lpstr>
      <vt:lpstr>Poner la imagen que esta haciendo</vt:lpstr>
      <vt:lpstr>Combinaciones exitosas ancestrales</vt:lpstr>
      <vt:lpstr>Muchas 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SONY VAIO</dc:creator>
  <cp:lastModifiedBy>SONY VAIO</cp:lastModifiedBy>
  <cp:revision>16</cp:revision>
  <dcterms:created xsi:type="dcterms:W3CDTF">2016-09-07T13:23:41Z</dcterms:created>
  <dcterms:modified xsi:type="dcterms:W3CDTF">2016-09-19T17:07:31Z</dcterms:modified>
</cp:coreProperties>
</file>