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18"/>
  </p:notesMasterIdLst>
  <p:handoutMasterIdLst>
    <p:handoutMasterId r:id="rId19"/>
  </p:handoutMasterIdLst>
  <p:sldIdLst>
    <p:sldId id="257" r:id="rId2"/>
    <p:sldId id="295" r:id="rId3"/>
    <p:sldId id="301" r:id="rId4"/>
    <p:sldId id="287" r:id="rId5"/>
    <p:sldId id="300" r:id="rId6"/>
    <p:sldId id="302" r:id="rId7"/>
    <p:sldId id="303" r:id="rId8"/>
    <p:sldId id="304" r:id="rId9"/>
    <p:sldId id="312" r:id="rId10"/>
    <p:sldId id="313" r:id="rId11"/>
    <p:sldId id="307" r:id="rId12"/>
    <p:sldId id="306" r:id="rId13"/>
    <p:sldId id="308" r:id="rId14"/>
    <p:sldId id="309" r:id="rId15"/>
    <p:sldId id="314" r:id="rId16"/>
    <p:sldId id="315" r:id="rId1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0" autoAdjust="0"/>
    <p:restoredTop sz="90295" autoAdjust="0"/>
  </p:normalViewPr>
  <p:slideViewPr>
    <p:cSldViewPr>
      <p:cViewPr>
        <p:scale>
          <a:sx n="60" d="100"/>
          <a:sy n="60" d="100"/>
        </p:scale>
        <p:origin x="-1435" y="-11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r>
              <a:rPr lang="es-AR"/>
              <a:t>REUNION ANUAL DE LA UNION MATEMATICA ARGENTINA.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5AB85BD-4F95-49BA-92F5-12AA1831C566}" type="datetimeFigureOut">
              <a:rPr lang="es-AR"/>
              <a:pPr>
                <a:defRPr/>
              </a:pPr>
              <a:t>23/09/2016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8DD27340-4B28-42B5-AC48-205E5158F322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766549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s-ES"/>
              <a:t>REUNION ANUAL DE LA UNION MATEMATICA ARGENTINA.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800AF09A-F3F8-4726-B0F5-D1AA06F1053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729605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A60BA6E7-6D0F-44BA-8DEF-B5D90AD12200}" type="slidenum">
              <a:rPr lang="es-ES" smtClean="0">
                <a:latin typeface="Arial" charset="0"/>
              </a:rPr>
              <a:pPr eaLnBrk="1" hangingPunct="1"/>
              <a:t>1</a:t>
            </a:fld>
            <a:endParaRPr lang="es-ES" smtClean="0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_tradnl" smtClean="0">
              <a:latin typeface="Arial" charset="0"/>
            </a:endParaRPr>
          </a:p>
        </p:txBody>
      </p:sp>
      <p:sp>
        <p:nvSpPr>
          <p:cNvPr id="13317" name="1 Marcador de encabezado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s-ES">
                <a:latin typeface="Arial" charset="0"/>
              </a:rPr>
              <a:t>REUNION ANUAL DE LA UNION MATEMATICA ARGENTINA.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D3007F39-B44E-4B55-B86D-25EB6F1A3518}" type="slidenum">
              <a:rPr lang="es-ES" smtClean="0">
                <a:latin typeface="Arial" charset="0"/>
              </a:rPr>
              <a:pPr eaLnBrk="1" hangingPunct="1"/>
              <a:t>2</a:t>
            </a:fld>
            <a:endParaRPr lang="es-ES" smtClean="0">
              <a:latin typeface="Arial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_tradnl" smtClean="0">
              <a:latin typeface="Arial" charset="0"/>
            </a:endParaRPr>
          </a:p>
        </p:txBody>
      </p:sp>
      <p:sp>
        <p:nvSpPr>
          <p:cNvPr id="14341" name="1 Marcador de encabezado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s-ES">
                <a:latin typeface="Arial" charset="0"/>
              </a:rPr>
              <a:t>REUNION ANUAL DE LA UNION MATEMATICA ARGENTINA.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165CC397-F9A5-4511-8B07-40AB60362F55}" type="slidenum">
              <a:rPr lang="es-ES" smtClean="0">
                <a:latin typeface="Arial" charset="0"/>
              </a:rPr>
              <a:pPr eaLnBrk="1" hangingPunct="1"/>
              <a:t>4</a:t>
            </a:fld>
            <a:endParaRPr lang="es-ES" smtClean="0">
              <a:latin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_tradnl" smtClean="0">
              <a:latin typeface="Arial" charset="0"/>
            </a:endParaRPr>
          </a:p>
        </p:txBody>
      </p:sp>
      <p:sp>
        <p:nvSpPr>
          <p:cNvPr id="15365" name="1 Marcador de encabezado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s-ES">
                <a:latin typeface="Arial" charset="0"/>
              </a:rPr>
              <a:t>REUNION ANUAL DE LA UNION MATEMATICA ARGENTINA.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C4F6734F-5456-4B11-8271-F9E613FCB05A}" type="slidenum">
              <a:rPr lang="es-ES" smtClean="0">
                <a:latin typeface="Arial" charset="0"/>
              </a:rPr>
              <a:pPr eaLnBrk="1" hangingPunct="1"/>
              <a:t>5</a:t>
            </a:fld>
            <a:endParaRPr lang="es-ES" smtClean="0">
              <a:latin typeface="Arial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_tradnl" smtClean="0">
              <a:latin typeface="Arial" charset="0"/>
            </a:endParaRPr>
          </a:p>
        </p:txBody>
      </p:sp>
      <p:sp>
        <p:nvSpPr>
          <p:cNvPr id="16389" name="1 Marcador de encabezado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s-ES">
                <a:latin typeface="Arial" charset="0"/>
              </a:rPr>
              <a:t>REUNION ANUAL DE LA UNION MATEMATICA ARGENTINA.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8F3D7-3650-4436-9539-353CE33A0FA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AR"/>
              <a:t>REUNION ANUAL DE LA UNION MATEMATICA ARGENTINA. BAHÍA BLANCA 2016.</a:t>
            </a:r>
            <a:endParaRPr lang="es-E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4219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C9C31-DF60-49F4-B5FD-FBAE9E87C32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AR"/>
              <a:t>REUNION ANUAL DE LA UNION MATEMATICA ARGENTINA. BAHÍA BLANCA 2016.</a:t>
            </a:r>
            <a:endParaRPr lang="es-E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4217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61527-8AA4-48F8-AC58-71B90D8C3F2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AR"/>
              <a:t>REUNION ANUAL DE LA UNION MATEMATICA ARGENTINA. BAHÍA BLANCA 2016.</a:t>
            </a:r>
            <a:endParaRPr lang="es-E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9437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9F5E28-8508-4A14-8EAF-DBEEAF2F646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AR"/>
              <a:t>REUNION ANUAL DE LA UNION MATEMATICA ARGENTINA. BAHÍA BLANCA 2016.</a:t>
            </a:r>
            <a:endParaRPr lang="es-E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5392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86BB75-36EB-4D14-8E3B-A8CAE58D4BA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AR"/>
              <a:t>REUNION ANUAL DE LA UNION MATEMATICA ARGENTINA. BAHÍA BLANCA 2016.</a:t>
            </a:r>
            <a:endParaRPr lang="es-E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4415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C3EC5-FE81-4948-BA48-C7FD6A70F0F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AR"/>
              <a:t>REUNION ANUAL DE LA UNION MATEMATICA ARGENTINA. BAHÍA BLANCA 2016.</a:t>
            </a:r>
            <a:endParaRPr lang="es-E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2746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8B7B57-59C2-4BAB-8BB8-57C5838A461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AR"/>
              <a:t>REUNION ANUAL DE LA UNION MATEMATICA ARGENTINA. BAHÍA BLANCA 2016.</a:t>
            </a:r>
            <a:endParaRPr lang="es-E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1619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1069C-9028-4BA2-A4CA-17D68B22DA3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AR"/>
              <a:t>REUNION ANUAL DE LA UNION MATEMATICA ARGENTINA. BAHÍA BLANCA 2016.</a:t>
            </a:r>
            <a:endParaRPr lang="es-E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1446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BB51B-ED1E-4FCB-AD83-5D9C166EB76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AR"/>
              <a:t>REUNION ANUAL DE LA UNION MATEMATICA ARGENTINA. BAHÍA BLANCA 2016.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051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92B69-65F0-417A-8749-701F0242AB1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AR"/>
              <a:t>REUNION ANUAL DE LA UNION MATEMATICA ARGENTINA. BAHÍA BLANCA 2016.</a:t>
            </a:r>
            <a:endParaRPr lang="es-E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6146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B79663-F7BF-47DE-9D09-A468A279F1C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AR"/>
              <a:t>REUNION ANUAL DE LA UNION MATEMATICA ARGENTINA. BAHÍA BLANCA 2016.</a:t>
            </a:r>
            <a:endParaRPr lang="es-E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8253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49742E2-371D-4D0C-A2ED-799854A4D90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s-AR"/>
              <a:t>REUNION ANUAL DE LA UNION MATEMATICA ARGENTINA. BAHÍA BLANCA 2016.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D2CB6C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95A39D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C89F5D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LOGO UN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404813"/>
            <a:ext cx="13589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107950" y="2060575"/>
            <a:ext cx="8224838" cy="3887788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es-ES" sz="2700" b="1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es-ES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Sobre la Energía </a:t>
            </a:r>
            <a:r>
              <a:rPr lang="es-ES" sz="27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Laplaciana</a:t>
            </a:r>
            <a:r>
              <a:rPr lang="es-ES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de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s-ES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7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digrafos</a:t>
            </a:r>
            <a:r>
              <a:rPr lang="es-ES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ES" sz="27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ES" sz="27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ES" sz="27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ES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adjuntos de </a:t>
            </a:r>
            <a:r>
              <a:rPr lang="es-ES" sz="27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s-ES" sz="20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s-ES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s-ES" sz="27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s-ES" sz="20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s-ES_tradnl" sz="2700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endParaRPr lang="es-ES_tradnl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endParaRPr lang="es-ES_tradnl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ES_tradnl" sz="1800" b="1" dirty="0" smtClean="0">
                <a:latin typeface="Times New Roman" pitchFamily="18" charset="0"/>
                <a:cs typeface="Times New Roman" pitchFamily="18" charset="0"/>
              </a:rPr>
              <a:t>Teresa </a:t>
            </a:r>
            <a:r>
              <a:rPr lang="es-ES_tradnl" sz="1800" b="1" dirty="0" err="1" smtClean="0">
                <a:latin typeface="Times New Roman" pitchFamily="18" charset="0"/>
                <a:cs typeface="Times New Roman" pitchFamily="18" charset="0"/>
              </a:rPr>
              <a:t>Braicovich</a:t>
            </a:r>
            <a:r>
              <a:rPr lang="es-ES_tradnl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1800" b="1" dirty="0">
                <a:latin typeface="Times New Roman" pitchFamily="18" charset="0"/>
                <a:cs typeface="Times New Roman" pitchFamily="18" charset="0"/>
              </a:rPr>
              <a:t>- Raquel </a:t>
            </a:r>
            <a:r>
              <a:rPr lang="es-ES_tradnl" sz="1800" b="1" dirty="0" err="1">
                <a:latin typeface="Times New Roman" pitchFamily="18" charset="0"/>
                <a:cs typeface="Times New Roman" pitchFamily="18" charset="0"/>
              </a:rPr>
              <a:t>Cognigni</a:t>
            </a:r>
            <a:r>
              <a:rPr lang="es-ES_tradnl" sz="18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s-ES_tradnl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endParaRPr lang="es-ES_tradnl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ES_tradnl" sz="1800" dirty="0" smtClean="0">
                <a:latin typeface="Times New Roman" pitchFamily="18" charset="0"/>
                <a:cs typeface="Times New Roman" pitchFamily="18" charset="0"/>
              </a:rPr>
              <a:t>Dpto. Matemática - </a:t>
            </a:r>
            <a:r>
              <a:rPr lang="es-ES_tradnl" sz="1800" dirty="0" err="1" smtClean="0">
                <a:latin typeface="Times New Roman" pitchFamily="18" charset="0"/>
                <a:cs typeface="Times New Roman" pitchFamily="18" charset="0"/>
              </a:rPr>
              <a:t>Fac</a:t>
            </a:r>
            <a:r>
              <a:rPr lang="es-ES_tradnl" sz="1800" dirty="0" smtClean="0">
                <a:latin typeface="Times New Roman" pitchFamily="18" charset="0"/>
                <a:cs typeface="Times New Roman" pitchFamily="18" charset="0"/>
              </a:rPr>
              <a:t>. de Economía y Administración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s-ES_tradnl" sz="1800" dirty="0" smtClean="0">
                <a:latin typeface="Times New Roman" pitchFamily="18" charset="0"/>
                <a:cs typeface="Times New Roman" pitchFamily="18" charset="0"/>
              </a:rPr>
              <a:t>Universidad Nacional del Comahue</a:t>
            </a:r>
          </a:p>
          <a:p>
            <a:pPr algn="ctr" eaLnBrk="1" hangingPunct="1">
              <a:buFont typeface="Wingdings" pitchFamily="2" charset="2"/>
              <a:buNone/>
            </a:pPr>
            <a:endParaRPr lang="es-ES_tradnl" sz="1800" dirty="0" smtClean="0"/>
          </a:p>
          <a:p>
            <a:pPr algn="ctr" eaLnBrk="1" hangingPunct="1">
              <a:buFont typeface="Wingdings" pitchFamily="2" charset="2"/>
              <a:buNone/>
            </a:pPr>
            <a:endParaRPr lang="es-ES_tradnl" sz="3500" dirty="0" smtClean="0"/>
          </a:p>
          <a:p>
            <a:pPr algn="ctr" eaLnBrk="1" hangingPunct="1">
              <a:buFont typeface="Wingdings" pitchFamily="2" charset="2"/>
              <a:buNone/>
            </a:pPr>
            <a:endParaRPr lang="es-ES_tradnl" sz="3500" dirty="0" smtClean="0"/>
          </a:p>
          <a:p>
            <a:pPr algn="ctr" eaLnBrk="1" hangingPunct="1">
              <a:buFont typeface="Wingdings" pitchFamily="2" charset="2"/>
              <a:buNone/>
            </a:pPr>
            <a:endParaRPr lang="es-ES_tradnl" sz="3500" dirty="0" smtClean="0"/>
          </a:p>
          <a:p>
            <a:pPr algn="ctr" eaLnBrk="1" hangingPunct="1">
              <a:buFont typeface="Wingdings" pitchFamily="2" charset="2"/>
              <a:buNone/>
            </a:pPr>
            <a:endParaRPr lang="es-ES_tradnl" sz="2400" dirty="0" smtClean="0"/>
          </a:p>
          <a:p>
            <a:pPr algn="ctr" eaLnBrk="1" hangingPunct="1">
              <a:buFont typeface="Wingdings" pitchFamily="2" charset="2"/>
              <a:buNone/>
            </a:pPr>
            <a:endParaRPr lang="es-ES_tradnl" sz="2400" dirty="0" smtClean="0"/>
          </a:p>
          <a:p>
            <a:pPr algn="ctr" eaLnBrk="1" hangingPunct="1">
              <a:buFont typeface="Wingdings" pitchFamily="2" charset="2"/>
              <a:buNone/>
            </a:pPr>
            <a:endParaRPr lang="es-ES" sz="3900" dirty="0" smtClean="0"/>
          </a:p>
        </p:txBody>
      </p:sp>
      <p:sp>
        <p:nvSpPr>
          <p:cNvPr id="2052" name="1 Marcador de pie de página"/>
          <p:cNvSpPr>
            <a:spLocks noGrp="1"/>
          </p:cNvSpPr>
          <p:nvPr>
            <p:ph type="ftr" sz="quarter" idx="11"/>
          </p:nvPr>
        </p:nvSpPr>
        <p:spPr bwMode="auto">
          <a:xfrm rot="16200000">
            <a:off x="6373813" y="2835275"/>
            <a:ext cx="47942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s-AR" dirty="0">
                <a:solidFill>
                  <a:schemeClr val="bg2"/>
                </a:solidFill>
              </a:rPr>
              <a:t>REUNION ANUAL DE LA UNION MATEMATICA ARGENTINA. BAHÍA BLANCA 2016.</a:t>
            </a:r>
            <a:endParaRPr lang="es-E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92796" y="115268"/>
            <a:ext cx="5256584" cy="577428"/>
          </a:xfrm>
        </p:spPr>
        <p:txBody>
          <a:bodyPr/>
          <a:lstStyle/>
          <a:p>
            <a:r>
              <a:rPr lang="es-AR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AUTOVALORES LAPLACIANOS</a:t>
            </a:r>
            <a:r>
              <a:rPr lang="es-AR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….</a:t>
            </a:r>
            <a:endParaRPr lang="es-AR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 rot="16200000">
            <a:off x="6373800" y="2835262"/>
            <a:ext cx="4794275" cy="365125"/>
          </a:xfrm>
        </p:spPr>
        <p:txBody>
          <a:bodyPr/>
          <a:lstStyle/>
          <a:p>
            <a:pPr>
              <a:defRPr/>
            </a:pPr>
            <a:r>
              <a:rPr lang="es-AR" dirty="0" smtClean="0"/>
              <a:t>REUNION ANUAL DE LA UNION MATEMATICA ARGENTINA. BAHÍA BLANCA 2016.</a:t>
            </a:r>
            <a:endParaRPr lang="es-E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6 CuadroTexto"/>
              <p:cNvSpPr txBox="1"/>
              <p:nvPr/>
            </p:nvSpPr>
            <p:spPr>
              <a:xfrm>
                <a:off x="260648" y="764704"/>
                <a:ext cx="7920880" cy="935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 smtClean="0">
                    <a:latin typeface="Times New Roman" pitchFamily="18" charset="0"/>
                    <a:cs typeface="Times New Roman" pitchFamily="18" charset="0"/>
                  </a:rPr>
                  <a:t>Sea </a:t>
                </a:r>
                <a:r>
                  <a:rPr lang="es-AR" i="1" dirty="0" smtClean="0">
                    <a:latin typeface="Times New Roman" pitchFamily="18" charset="0"/>
                    <a:cs typeface="Times New Roman" pitchFamily="18" charset="0"/>
                  </a:rPr>
                  <a:t>G</a:t>
                </a:r>
                <a:r>
                  <a:rPr lang="es-AR" dirty="0" smtClean="0">
                    <a:latin typeface="Times New Roman" pitchFamily="18" charset="0"/>
                    <a:cs typeface="Times New Roman" pitchFamily="18" charset="0"/>
                  </a:rPr>
                  <a:t> un grafo simple y sin bucles de orden n,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/>
                        <a:cs typeface="Times New Roman" pitchFamily="18" charset="0"/>
                      </a:rPr>
                      <m:t>𝑛</m:t>
                    </m:r>
                    <m:r>
                      <a:rPr lang="es-AR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≥1, </m:t>
                    </m:r>
                  </m:oMath>
                </a14:m>
                <a:r>
                  <a:rPr lang="es-AR" dirty="0" smtClean="0">
                    <a:latin typeface="Times New Roman" pitchFamily="18" charset="0"/>
                    <a:cs typeface="Times New Roman" pitchFamily="18" charset="0"/>
                  </a:rPr>
                  <a:t>la </a:t>
                </a:r>
                <a:r>
                  <a:rPr lang="es-AR" i="1" u="sng" dirty="0" smtClean="0">
                    <a:latin typeface="Times New Roman" pitchFamily="18" charset="0"/>
                    <a:cs typeface="Times New Roman" pitchFamily="18" charset="0"/>
                  </a:rPr>
                  <a:t>matriz </a:t>
                </a:r>
                <a:r>
                  <a:rPr lang="es-AR" i="1" u="sng" dirty="0" err="1" smtClean="0">
                    <a:latin typeface="Times New Roman" pitchFamily="18" charset="0"/>
                    <a:cs typeface="Times New Roman" pitchFamily="18" charset="0"/>
                  </a:rPr>
                  <a:t>laplaciana</a:t>
                </a:r>
                <a:r>
                  <a:rPr lang="es-AR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s-AR" dirty="0" smtClean="0">
                    <a:latin typeface="Times New Roman" pitchFamily="18" charset="0"/>
                    <a:cs typeface="Times New Roman" pitchFamily="18" charset="0"/>
                  </a:rPr>
                  <a:t>de </a:t>
                </a:r>
                <a:r>
                  <a:rPr lang="es-AR" i="1" dirty="0" smtClean="0">
                    <a:latin typeface="Times New Roman" pitchFamily="18" charset="0"/>
                    <a:cs typeface="Times New Roman" pitchFamily="18" charset="0"/>
                  </a:rPr>
                  <a:t>G</a:t>
                </a:r>
                <a:r>
                  <a:rPr lang="es-AR" dirty="0" smtClean="0">
                    <a:latin typeface="Times New Roman" pitchFamily="18" charset="0"/>
                    <a:cs typeface="Times New Roman" pitchFamily="18" charset="0"/>
                  </a:rPr>
                  <a:t> es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/>
                        <a:cs typeface="Times New Roman" pitchFamily="18" charset="0"/>
                      </a:rPr>
                      <m:t>𝐿</m:t>
                    </m:r>
                    <m:d>
                      <m:dPr>
                        <m:ctrlPr>
                          <a:rPr lang="es-AR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s-AR" b="0" i="1" smtClean="0">
                            <a:latin typeface="Cambria Math"/>
                            <a:cs typeface="Times New Roman" pitchFamily="18" charset="0"/>
                          </a:rPr>
                          <m:t>𝐺</m:t>
                        </m:r>
                      </m:e>
                    </m:d>
                    <m:r>
                      <a:rPr lang="es-AR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s-AR" b="0" i="1" smtClean="0">
                        <a:latin typeface="Cambria Math"/>
                        <a:cs typeface="Times New Roman" pitchFamily="18" charset="0"/>
                      </a:rPr>
                      <m:t>𝑀</m:t>
                    </m:r>
                    <m:r>
                      <a:rPr lang="es-AR" b="0" i="1" smtClean="0">
                        <a:latin typeface="Cambria Math"/>
                        <a:cs typeface="Times New Roman" pitchFamily="18" charset="0"/>
                      </a:rPr>
                      <m:t>−</m:t>
                    </m:r>
                    <m:r>
                      <a:rPr lang="es-AR" b="0" i="1" smtClean="0">
                        <a:latin typeface="Cambria Math"/>
                        <a:cs typeface="Times New Roman" pitchFamily="18" charset="0"/>
                      </a:rPr>
                      <m:t>𝐴</m:t>
                    </m:r>
                  </m:oMath>
                </a14:m>
                <a:r>
                  <a:rPr lang="es-AR" dirty="0" smtClean="0">
                    <a:latin typeface="Times New Roman" pitchFamily="18" charset="0"/>
                    <a:cs typeface="Times New Roman" pitchFamily="18" charset="0"/>
                  </a:rPr>
                  <a:t>, donde </a:t>
                </a:r>
                <a:r>
                  <a:rPr lang="es-AR" i="1" dirty="0" smtClean="0"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es-AR" dirty="0" smtClean="0">
                    <a:latin typeface="Times New Roman" pitchFamily="18" charset="0"/>
                    <a:cs typeface="Times New Roman" pitchFamily="18" charset="0"/>
                  </a:rPr>
                  <a:t> es una matriz diagonal tal que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i="1" smtClean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s-AR" b="0" i="1" smtClean="0">
                            <a:latin typeface="Cambria Math"/>
                            <a:cs typeface="Times New Roman" pitchFamily="18" charset="0"/>
                          </a:rPr>
                          <m:t>𝑚</m:t>
                        </m:r>
                      </m:e>
                      <m:sub>
                        <m:r>
                          <a:rPr lang="es-AR" b="0" i="1" smtClean="0">
                            <a:latin typeface="Cambria Math"/>
                            <a:cs typeface="Times New Roman" pitchFamily="18" charset="0"/>
                          </a:rPr>
                          <m:t>𝑖</m:t>
                        </m:r>
                        <m:r>
                          <a:rPr lang="es-AR" b="0" i="1" smtClean="0">
                            <a:latin typeface="Cambria Math"/>
                            <a:cs typeface="Times New Roman" pitchFamily="18" charset="0"/>
                          </a:rPr>
                          <m:t>,</m:t>
                        </m:r>
                        <m:r>
                          <a:rPr lang="es-AR" b="0" i="1" smtClean="0">
                            <a:latin typeface="Cambria Math"/>
                            <a:cs typeface="Times New Roman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s-AR" dirty="0" smtClean="0">
                    <a:latin typeface="Times New Roman" pitchFamily="18" charset="0"/>
                    <a:cs typeface="Times New Roman" pitchFamily="18" charset="0"/>
                  </a:rPr>
                  <a:t> es igual al grado del vértice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s-AR" b="0" i="1" smtClean="0">
                            <a:latin typeface="Cambria Math"/>
                            <a:cs typeface="Times New Roman" pitchFamily="18" charset="0"/>
                          </a:rPr>
                          <m:t>𝑣</m:t>
                        </m:r>
                      </m:e>
                      <m:sub>
                        <m:r>
                          <a:rPr lang="es-AR" b="0" i="1" smtClean="0">
                            <a:latin typeface="Cambria Math"/>
                            <a:cs typeface="Times New Roman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s-AR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es-AR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7" name="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648" y="764704"/>
                <a:ext cx="7920880" cy="935513"/>
              </a:xfrm>
              <a:prstGeom prst="rect">
                <a:avLst/>
              </a:prstGeom>
              <a:blipFill rotWithShape="1">
                <a:blip r:embed="rId2"/>
                <a:stretch>
                  <a:fillRect l="-693" t="-3247" b="-909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7 CuadroTexto"/>
          <p:cNvSpPr txBox="1"/>
          <p:nvPr/>
        </p:nvSpPr>
        <p:spPr>
          <a:xfrm>
            <a:off x="353616" y="1749975"/>
            <a:ext cx="7734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La matriz </a:t>
            </a:r>
            <a:r>
              <a:rPr lang="es-AR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, llamada </a:t>
            </a:r>
            <a:r>
              <a:rPr lang="es-AR" i="1" u="sng" dirty="0" smtClean="0">
                <a:latin typeface="Times New Roman" pitchFamily="18" charset="0"/>
                <a:cs typeface="Times New Roman" pitchFamily="18" charset="0"/>
              </a:rPr>
              <a:t>matriz </a:t>
            </a:r>
            <a:r>
              <a:rPr lang="es-AR" i="1" u="sng" dirty="0" err="1" smtClean="0">
                <a:latin typeface="Times New Roman" pitchFamily="18" charset="0"/>
                <a:cs typeface="Times New Roman" pitchFamily="18" charset="0"/>
              </a:rPr>
              <a:t>laplaciana</a:t>
            </a:r>
            <a:r>
              <a:rPr lang="es-AR" i="1" u="sng" dirty="0" smtClean="0">
                <a:latin typeface="Times New Roman" pitchFamily="18" charset="0"/>
                <a:cs typeface="Times New Roman" pitchFamily="18" charset="0"/>
              </a:rPr>
              <a:t> sin signo</a:t>
            </a: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 es igual a la suma de las matrices </a:t>
            </a:r>
            <a:r>
              <a:rPr lang="es-AR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s-AR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. Una importante propiedad de las matrices </a:t>
            </a:r>
            <a:r>
              <a:rPr lang="es-AR" i="1" dirty="0" smtClean="0">
                <a:latin typeface="Times New Roman" pitchFamily="18" charset="0"/>
                <a:cs typeface="Times New Roman" pitchFamily="18" charset="0"/>
              </a:rPr>
              <a:t>L </a:t>
            </a: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s-AR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 es que son </a:t>
            </a:r>
            <a:r>
              <a:rPr lang="es-AR" dirty="0" err="1" smtClean="0">
                <a:latin typeface="Times New Roman" pitchFamily="18" charset="0"/>
                <a:cs typeface="Times New Roman" pitchFamily="18" charset="0"/>
              </a:rPr>
              <a:t>semidefinidas</a:t>
            </a: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 positivas (sus </a:t>
            </a:r>
            <a:r>
              <a:rPr lang="es-AR" dirty="0" err="1" smtClean="0">
                <a:latin typeface="Times New Roman" pitchFamily="18" charset="0"/>
                <a:cs typeface="Times New Roman" pitchFamily="18" charset="0"/>
              </a:rPr>
              <a:t>autovalores</a:t>
            </a: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 son no negativos).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9 CuadroTexto"/>
              <p:cNvSpPr txBox="1"/>
              <p:nvPr/>
            </p:nvSpPr>
            <p:spPr>
              <a:xfrm>
                <a:off x="353616" y="2857946"/>
                <a:ext cx="7704856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s-AR" dirty="0" smtClean="0">
                    <a:latin typeface="Times New Roman" pitchFamily="18" charset="0"/>
                    <a:cs typeface="Times New Roman" pitchFamily="18" charset="0"/>
                  </a:rPr>
                  <a:t>Además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/>
                        <a:cs typeface="Times New Roman" pitchFamily="18" charset="0"/>
                      </a:rPr>
                      <m:t>𝑄</m:t>
                    </m:r>
                    <m:r>
                      <a:rPr lang="es-AR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s-AR" b="0" i="1" smtClean="0">
                        <a:latin typeface="Cambria Math"/>
                        <a:cs typeface="Times New Roman" pitchFamily="18" charset="0"/>
                      </a:rPr>
                      <m:t>𝐵</m:t>
                    </m:r>
                    <m:r>
                      <a:rPr lang="es-AR" b="0" i="1" smtClean="0">
                        <a:latin typeface="Cambria Math"/>
                        <a:cs typeface="Times New Roman" pitchFamily="18" charset="0"/>
                      </a:rPr>
                      <m:t>.</m:t>
                    </m:r>
                    <m:sSup>
                      <m:sSupPr>
                        <m:ctrlPr>
                          <a:rPr lang="es-AR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s-AR" b="0" i="1" smtClean="0">
                            <a:latin typeface="Cambria Math"/>
                            <a:cs typeface="Times New Roman" pitchFamily="18" charset="0"/>
                          </a:rPr>
                          <m:t>𝐵</m:t>
                        </m:r>
                      </m:e>
                      <m:sup>
                        <m:r>
                          <a:rPr lang="es-AR" b="0" i="1" smtClean="0">
                            <a:latin typeface="Cambria Math"/>
                            <a:cs typeface="Times New Roman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s-AR" dirty="0" smtClean="0">
                    <a:latin typeface="Times New Roman" pitchFamily="18" charset="0"/>
                    <a:cs typeface="Times New Roman" pitchFamily="18" charset="0"/>
                  </a:rPr>
                  <a:t> y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/>
                        <a:cs typeface="Times New Roman" pitchFamily="18" charset="0"/>
                      </a:rPr>
                      <m:t>𝐿</m:t>
                    </m:r>
                    <m:r>
                      <a:rPr lang="es-AR" i="1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s-AR" b="0" i="1" smtClean="0">
                        <a:latin typeface="Cambria Math"/>
                        <a:cs typeface="Times New Roman" pitchFamily="18" charset="0"/>
                      </a:rPr>
                      <m:t>𝑁</m:t>
                    </m:r>
                    <m:r>
                      <a:rPr lang="es-AR" i="1">
                        <a:latin typeface="Cambria Math"/>
                        <a:cs typeface="Times New Roman" pitchFamily="18" charset="0"/>
                      </a:rPr>
                      <m:t>.</m:t>
                    </m:r>
                    <m:sSup>
                      <m:sSupPr>
                        <m:ctrlPr>
                          <a:rPr lang="es-AR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s-AR" b="0" i="1" smtClean="0">
                            <a:latin typeface="Cambria Math"/>
                            <a:cs typeface="Times New Roman" pitchFamily="18" charset="0"/>
                          </a:rPr>
                          <m:t>𝑁</m:t>
                        </m:r>
                      </m:e>
                      <m:sup>
                        <m:r>
                          <a:rPr lang="es-AR" i="1">
                            <a:latin typeface="Cambria Math"/>
                            <a:cs typeface="Times New Roman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s-AR" dirty="0" smtClean="0">
                    <a:latin typeface="Times New Roman" pitchFamily="18" charset="0"/>
                    <a:cs typeface="Times New Roman" pitchFamily="18" charset="0"/>
                  </a:rPr>
                  <a:t>, siendo </a:t>
                </a:r>
                <a:r>
                  <a:rPr lang="es-AR" i="1" dirty="0" smtClean="0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es-AR" dirty="0" smtClean="0">
                    <a:latin typeface="Times New Roman" pitchFamily="18" charset="0"/>
                    <a:cs typeface="Times New Roman" pitchFamily="18" charset="0"/>
                  </a:rPr>
                  <a:t> la matriz de incidencia de </a:t>
                </a:r>
                <a:r>
                  <a:rPr lang="es-AR" i="1" dirty="0" smtClean="0">
                    <a:latin typeface="Times New Roman" pitchFamily="18" charset="0"/>
                    <a:cs typeface="Times New Roman" pitchFamily="18" charset="0"/>
                  </a:rPr>
                  <a:t>G</a:t>
                </a:r>
                <a:r>
                  <a:rPr lang="es-AR" dirty="0" smtClean="0">
                    <a:latin typeface="Times New Roman" pitchFamily="18" charset="0"/>
                    <a:cs typeface="Times New Roman" pitchFamily="18" charset="0"/>
                  </a:rPr>
                  <a:t> y </a:t>
                </a:r>
                <a:r>
                  <a:rPr lang="es-AR" i="1" dirty="0" smtClean="0"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es-AR" dirty="0" smtClean="0">
                    <a:latin typeface="Times New Roman" pitchFamily="18" charset="0"/>
                    <a:cs typeface="Times New Roman" pitchFamily="18" charset="0"/>
                  </a:rPr>
                  <a:t> la matriz de incidencia de un grafo dirigido obtenido a partir de </a:t>
                </a:r>
                <a:r>
                  <a:rPr lang="es-AR" i="1" dirty="0" smtClean="0">
                    <a:latin typeface="Times New Roman" pitchFamily="18" charset="0"/>
                    <a:cs typeface="Times New Roman" pitchFamily="18" charset="0"/>
                  </a:rPr>
                  <a:t>G</a:t>
                </a:r>
                <a:r>
                  <a:rPr lang="es-AR" dirty="0" smtClean="0">
                    <a:latin typeface="Times New Roman" pitchFamily="18" charset="0"/>
                    <a:cs typeface="Times New Roman" pitchFamily="18" charset="0"/>
                  </a:rPr>
                  <a:t> con cualquier orientación de sus aristas.</a:t>
                </a:r>
                <a:endParaRPr lang="es-AR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0" name="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616" y="2857946"/>
                <a:ext cx="7704856" cy="923330"/>
              </a:xfrm>
              <a:prstGeom prst="rect">
                <a:avLst/>
              </a:prstGeom>
              <a:blipFill rotWithShape="1">
                <a:blip r:embed="rId3"/>
                <a:stretch>
                  <a:fillRect l="-633" t="-3311" r="-1424" b="-9934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5229200"/>
            <a:ext cx="5867119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3739108"/>
            <a:ext cx="6005798" cy="1490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042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7 Marcador de pie de página"/>
          <p:cNvSpPr>
            <a:spLocks noGrp="1"/>
          </p:cNvSpPr>
          <p:nvPr>
            <p:ph type="ftr" sz="quarter" idx="11"/>
          </p:nvPr>
        </p:nvSpPr>
        <p:spPr bwMode="auto">
          <a:xfrm rot="16200000">
            <a:off x="6411913" y="2873375"/>
            <a:ext cx="4718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s-AR">
                <a:solidFill>
                  <a:schemeClr val="bg2"/>
                </a:solidFill>
              </a:rPr>
              <a:t>REUNION ANUAL DE LA UNION MATEMATICA ARGENTINA. BAHÍA BLANCA 2016.</a:t>
            </a:r>
            <a:endParaRPr lang="es-ES">
              <a:solidFill>
                <a:schemeClr val="bg2"/>
              </a:solidFill>
            </a:endParaRPr>
          </a:p>
        </p:txBody>
      </p:sp>
      <p:sp>
        <p:nvSpPr>
          <p:cNvPr id="10243" name="1 CuadroTexto"/>
          <p:cNvSpPr txBox="1">
            <a:spLocks noChangeArrowheads="1"/>
          </p:cNvSpPr>
          <p:nvPr/>
        </p:nvSpPr>
        <p:spPr bwMode="auto">
          <a:xfrm>
            <a:off x="1187450" y="266973"/>
            <a:ext cx="57610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es-AR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ENERGÍA DE LOS DIGRAFOS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1 CuadroTexto"/>
              <p:cNvSpPr txBox="1"/>
              <p:nvPr/>
            </p:nvSpPr>
            <p:spPr>
              <a:xfrm>
                <a:off x="569244" y="764704"/>
                <a:ext cx="7416948" cy="10236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Obviamente la energía ordinaria del </a:t>
                </a:r>
                <a:r>
                  <a:rPr lang="es-AR" sz="2000" dirty="0" err="1" smtClean="0">
                    <a:latin typeface="Times New Roman" pitchFamily="18" charset="0"/>
                    <a:cs typeface="Times New Roman" pitchFamily="18" charset="0"/>
                  </a:rPr>
                  <a:t>digrafo</a:t>
                </a: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 (</a:t>
                </a:r>
                <a:r>
                  <a:rPr lang="es-AR" sz="2000" i="1" dirty="0" err="1" smtClean="0"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es-AR" sz="2000" dirty="0" err="1" smtClean="0"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es-AR" sz="2000" i="1" dirty="0" err="1" smtClean="0">
                    <a:latin typeface="Times New Roman" pitchFamily="18" charset="0"/>
                    <a:cs typeface="Times New Roman" pitchFamily="18" charset="0"/>
                  </a:rPr>
                  <a:t>j</a:t>
                </a:r>
                <a:r>
                  <a:rPr lang="es-AR" sz="2000" dirty="0">
                    <a:latin typeface="Times New Roman" pitchFamily="18" charset="0"/>
                    <a:cs typeface="Times New Roman" pitchFamily="18" charset="0"/>
                  </a:rPr>
                  <a:t>) adjunto de </a:t>
                </a:r>
                <a:r>
                  <a:rPr lang="es-AR" sz="2000" i="1" dirty="0" err="1" smtClean="0">
                    <a:latin typeface="Times New Roman" pitchFamily="18" charset="0"/>
                    <a:cs typeface="Times New Roman" pitchFamily="18" charset="0"/>
                  </a:rPr>
                  <a:t>Pn</a:t>
                </a:r>
                <a:r>
                  <a:rPr lang="es-AR" sz="20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coincide con la suma de las energías de las componentes conexas que lo conforman: </a:t>
                </a:r>
                <a14:m>
                  <m:oMath xmlns:m="http://schemas.openxmlformats.org/officeDocument/2006/math">
                    <m:r>
                      <a:rPr lang="es-AR" sz="2000" b="0" i="1" smtClean="0">
                        <a:latin typeface="Cambria Math"/>
                        <a:cs typeface="Times New Roman" pitchFamily="18" charset="0"/>
                      </a:rPr>
                      <m:t>𝐸</m:t>
                    </m:r>
                    <m:d>
                      <m:dPr>
                        <m:ctrlP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𝐺</m:t>
                        </m:r>
                      </m:e>
                    </m:d>
                    <m:r>
                      <a:rPr lang="es-AR" sz="20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𝑖</m:t>
                        </m:r>
                        <m: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=1</m:t>
                        </m:r>
                      </m:sub>
                      <m:sup>
                        <m: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𝑛</m:t>
                        </m:r>
                      </m:sup>
                      <m:e>
                        <m:d>
                          <m:dPr>
                            <m:begChr m:val="|"/>
                            <m:endChr m:val="|"/>
                            <m:ctrlPr>
                              <a:rPr lang="es-AR" sz="2000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sz="2000" b="0" i="1" smtClean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𝜆</m:t>
                                </m:r>
                              </m:e>
                              <m:sub>
                                <m: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nary>
                  </m:oMath>
                </a14:m>
                <a:r>
                  <a:rPr lang="es-AR" sz="2000" dirty="0" smtClean="0"/>
                  <a:t>.</a:t>
                </a:r>
                <a:r>
                  <a:rPr lang="es-AR" sz="2000" dirty="0" smtClean="0"/>
                  <a:t> </a:t>
                </a:r>
                <a:r>
                  <a:rPr lang="es-AR" sz="2000" dirty="0" err="1" smtClean="0">
                    <a:latin typeface="Times New Roman" pitchFamily="18" charset="0"/>
                    <a:cs typeface="Times New Roman" pitchFamily="18" charset="0"/>
                  </a:rPr>
                  <a:t>Ivan</a:t>
                </a: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s-AR" sz="2000" dirty="0" err="1" smtClean="0">
                    <a:latin typeface="Times New Roman" pitchFamily="18" charset="0"/>
                    <a:cs typeface="Times New Roman" pitchFamily="18" charset="0"/>
                  </a:rPr>
                  <a:t>Gutman</a:t>
                </a: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, 1978</a:t>
                </a:r>
                <a:endParaRPr lang="es-AR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" name="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244" y="764704"/>
                <a:ext cx="7416948" cy="1023614"/>
              </a:xfrm>
              <a:prstGeom prst="rect">
                <a:avLst/>
              </a:prstGeom>
              <a:blipFill rotWithShape="1">
                <a:blip r:embed="rId2"/>
                <a:stretch>
                  <a:fillRect l="-822" t="-2976" b="-7083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10 CuadroTexto"/>
              <p:cNvSpPr txBox="1"/>
              <p:nvPr/>
            </p:nvSpPr>
            <p:spPr>
              <a:xfrm>
                <a:off x="495300" y="2060848"/>
                <a:ext cx="7623124" cy="8585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La energía </a:t>
                </a:r>
                <a:r>
                  <a:rPr lang="es-AR" sz="2000" dirty="0" err="1" smtClean="0">
                    <a:latin typeface="Times New Roman" pitchFamily="18" charset="0"/>
                    <a:cs typeface="Times New Roman" pitchFamily="18" charset="0"/>
                  </a:rPr>
                  <a:t>laplaciana</a:t>
                </a: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 de un grafo </a:t>
                </a:r>
                <a:r>
                  <a:rPr lang="es-AR" sz="2000" i="1" dirty="0" smtClean="0">
                    <a:latin typeface="Times New Roman" pitchFamily="18" charset="0"/>
                    <a:cs typeface="Times New Roman" pitchFamily="18" charset="0"/>
                  </a:rPr>
                  <a:t>G</a:t>
                </a: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(I.G. 2006) de </a:t>
                </a: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orden </a:t>
                </a:r>
                <a:r>
                  <a:rPr lang="es-AR" sz="2000" i="1" dirty="0" smtClean="0"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 y tamaño </a:t>
                </a:r>
                <a:r>
                  <a:rPr lang="es-AR" sz="2000" i="1" dirty="0" smtClean="0"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:</a:t>
                </a:r>
                <a:endParaRPr lang="es-AR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s-AR" sz="2000" b="0" i="1" smtClean="0">
                        <a:latin typeface="Cambria Math"/>
                        <a:cs typeface="Times New Roman" pitchFamily="18" charset="0"/>
                      </a:rPr>
                      <m:t>𝐸𝐿</m:t>
                    </m:r>
                    <m:d>
                      <m:dPr>
                        <m:ctrlP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𝐺</m:t>
                        </m:r>
                      </m:e>
                    </m:d>
                    <m:r>
                      <a:rPr lang="es-AR" sz="20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𝑖</m:t>
                        </m:r>
                        <m: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=1</m:t>
                        </m:r>
                      </m:sub>
                      <m:sup>
                        <m: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𝑛</m:t>
                        </m:r>
                      </m:sup>
                      <m:e>
                        <m:d>
                          <m:dPr>
                            <m:begChr m:val="|"/>
                            <m:endChr m:val="|"/>
                            <m:ctrlPr>
                              <a:rPr lang="es-AR" sz="2000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sz="2000" b="0" i="1" smtClean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𝜆</m:t>
                                </m:r>
                              </m:e>
                              <m:sub>
                                <m: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s-AR" sz="2000" b="0" i="1" smtClean="0">
                                <a:latin typeface="Cambria Math"/>
                                <a:cs typeface="Times New Roman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2.</m:t>
                                </m:r>
                                <m: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𝑚</m:t>
                                </m:r>
                              </m:num>
                              <m:den>
                                <m: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𝑛</m:t>
                                </m:r>
                              </m:den>
                            </m:f>
                          </m:e>
                        </m:d>
                      </m:e>
                    </m:nary>
                  </m:oMath>
                </a14:m>
                <a:r>
                  <a:rPr lang="es-AR" sz="2000" dirty="0" smtClean="0"/>
                  <a:t>. </a:t>
                </a: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Siendo</a:t>
                </a:r>
                <a:r>
                  <a:rPr lang="es-AR" sz="20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s-AR" sz="20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𝜆</m:t>
                        </m:r>
                      </m:e>
                      <m:sub>
                        <m: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s-AR" sz="2000" dirty="0" smtClean="0"/>
                  <a:t> </a:t>
                </a: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los </a:t>
                </a:r>
                <a:r>
                  <a:rPr lang="es-AR" sz="2000" dirty="0" err="1" smtClean="0">
                    <a:latin typeface="Times New Roman" pitchFamily="18" charset="0"/>
                    <a:cs typeface="Times New Roman" pitchFamily="18" charset="0"/>
                  </a:rPr>
                  <a:t>autovalores</a:t>
                </a: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s-AR" sz="2000" dirty="0" err="1" smtClean="0">
                    <a:latin typeface="Times New Roman" pitchFamily="18" charset="0"/>
                    <a:cs typeface="Times New Roman" pitchFamily="18" charset="0"/>
                  </a:rPr>
                  <a:t>laplacianos</a:t>
                </a:r>
                <a:endParaRPr lang="es-AR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1" name="1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" y="2060848"/>
                <a:ext cx="7623124" cy="858505"/>
              </a:xfrm>
              <a:prstGeom prst="rect">
                <a:avLst/>
              </a:prstGeom>
              <a:blipFill rotWithShape="1">
                <a:blip r:embed="rId3"/>
                <a:stretch>
                  <a:fillRect l="-799" t="-3546" b="-283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13 CuadroTexto"/>
              <p:cNvSpPr txBox="1"/>
              <p:nvPr/>
            </p:nvSpPr>
            <p:spPr>
              <a:xfrm>
                <a:off x="507356" y="3197108"/>
                <a:ext cx="7416948" cy="8585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Por lo tanto la energía </a:t>
                </a:r>
                <a:r>
                  <a:rPr lang="es-AR" sz="2000" dirty="0" err="1" smtClean="0">
                    <a:latin typeface="Times New Roman" pitchFamily="18" charset="0"/>
                    <a:cs typeface="Times New Roman" pitchFamily="18" charset="0"/>
                  </a:rPr>
                  <a:t>laplaciana</a:t>
                </a: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s-AR" sz="2000" dirty="0">
                    <a:latin typeface="Times New Roman" pitchFamily="18" charset="0"/>
                    <a:cs typeface="Times New Roman" pitchFamily="18" charset="0"/>
                  </a:rPr>
                  <a:t>del </a:t>
                </a:r>
                <a:r>
                  <a:rPr lang="es-AR" sz="2000" dirty="0" err="1">
                    <a:latin typeface="Times New Roman" pitchFamily="18" charset="0"/>
                    <a:cs typeface="Times New Roman" pitchFamily="18" charset="0"/>
                  </a:rPr>
                  <a:t>digrafo</a:t>
                </a:r>
                <a:r>
                  <a:rPr lang="es-AR" sz="2000" dirty="0">
                    <a:latin typeface="Times New Roman" pitchFamily="18" charset="0"/>
                    <a:cs typeface="Times New Roman" pitchFamily="18" charset="0"/>
                  </a:rPr>
                  <a:t> (</a:t>
                </a:r>
                <a:r>
                  <a:rPr lang="es-AR" sz="2000" i="1" dirty="0" err="1"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es-AR" sz="2000" dirty="0" err="1"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es-AR" sz="2000" i="1" dirty="0" err="1">
                    <a:latin typeface="Times New Roman" pitchFamily="18" charset="0"/>
                    <a:cs typeface="Times New Roman" pitchFamily="18" charset="0"/>
                  </a:rPr>
                  <a:t>j</a:t>
                </a:r>
                <a:r>
                  <a:rPr lang="es-AR" sz="2000" dirty="0">
                    <a:latin typeface="Times New Roman" pitchFamily="18" charset="0"/>
                    <a:cs typeface="Times New Roman" pitchFamily="18" charset="0"/>
                  </a:rPr>
                  <a:t>) adjunto de </a:t>
                </a:r>
                <a:r>
                  <a:rPr lang="es-AR" sz="2000" i="1" dirty="0" err="1">
                    <a:latin typeface="Times New Roman" pitchFamily="18" charset="0"/>
                    <a:cs typeface="Times New Roman" pitchFamily="18" charset="0"/>
                  </a:rPr>
                  <a:t>Pn</a:t>
                </a:r>
                <a:r>
                  <a:rPr lang="es-AR" sz="20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es: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s-AR" sz="2000" b="0" i="1" smtClean="0">
                        <a:latin typeface="Cambria Math"/>
                        <a:cs typeface="Times New Roman" pitchFamily="18" charset="0"/>
                      </a:rPr>
                      <m:t>𝐸𝐿</m:t>
                    </m:r>
                    <m:d>
                      <m:dPr>
                        <m:ctrlP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s-AR" sz="2000" i="1" dirty="0">
                            <a:latin typeface="Times New Roman" pitchFamily="18" charset="0"/>
                            <a:cs typeface="Times New Roman" pitchFamily="18" charset="0"/>
                          </a:rPr>
                          <m:t>Pn</m:t>
                        </m:r>
                      </m:e>
                    </m:d>
                    <m:r>
                      <a:rPr lang="es-AR" sz="20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𝑖</m:t>
                        </m:r>
                        <m: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=1</m:t>
                        </m:r>
                      </m:sub>
                      <m:sup>
                        <m: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𝑛</m:t>
                        </m:r>
                        <m: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h</m:t>
                        </m:r>
                      </m:sup>
                      <m:e>
                        <m:d>
                          <m:dPr>
                            <m:begChr m:val="|"/>
                            <m:endChr m:val="|"/>
                            <m:ctrlPr>
                              <a:rPr lang="es-AR" sz="2000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sz="2000" b="0" i="1" smtClean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𝜆</m:t>
                                </m:r>
                              </m:e>
                              <m:sub>
                                <m: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s-AR" sz="2000" b="0" i="1" smtClean="0">
                                <a:latin typeface="Cambria Math"/>
                                <a:cs typeface="Times New Roman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2.(</m:t>
                                </m:r>
                                <m: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𝑛</m:t>
                                </m:r>
                                <m: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−2.</m:t>
                                </m:r>
                                <m: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h</m:t>
                                </m:r>
                                <m: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+</m:t>
                                </m:r>
                                <m: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𝑗</m:t>
                                </m:r>
                                <m: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)</m:t>
                                </m:r>
                              </m:num>
                              <m:den>
                                <m: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𝑛</m:t>
                                </m:r>
                                <m: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−</m:t>
                                </m:r>
                                <m: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h</m:t>
                                </m:r>
                              </m:den>
                            </m:f>
                          </m:e>
                        </m:d>
                      </m:e>
                    </m:nary>
                  </m:oMath>
                </a14:m>
                <a:r>
                  <a:rPr lang="es-AR" sz="2000" dirty="0" smtClean="0"/>
                  <a:t>.</a:t>
                </a:r>
              </a:p>
            </p:txBody>
          </p:sp>
        </mc:Choice>
        <mc:Fallback>
          <p:sp>
            <p:nvSpPr>
              <p:cNvPr id="14" name="1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356" y="3197108"/>
                <a:ext cx="7416948" cy="858505"/>
              </a:xfrm>
              <a:prstGeom prst="rect">
                <a:avLst/>
              </a:prstGeom>
              <a:blipFill rotWithShape="1">
                <a:blip r:embed="rId4"/>
                <a:stretch>
                  <a:fillRect l="-822" t="-3546" b="-212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14 CuadroTexto"/>
              <p:cNvSpPr txBox="1"/>
              <p:nvPr/>
            </p:nvSpPr>
            <p:spPr>
              <a:xfrm>
                <a:off x="477268" y="4149080"/>
                <a:ext cx="7416948" cy="11662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La energía </a:t>
                </a:r>
                <a:r>
                  <a:rPr lang="es-AR" sz="2000" dirty="0" err="1" smtClean="0">
                    <a:latin typeface="Times New Roman" pitchFamily="18" charset="0"/>
                    <a:cs typeface="Times New Roman" pitchFamily="18" charset="0"/>
                  </a:rPr>
                  <a:t>laplaciana</a:t>
                </a: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 de cada una de las </a:t>
                </a:r>
                <a:r>
                  <a:rPr lang="es-AR" sz="2000" i="1" dirty="0" err="1" smtClean="0">
                    <a:latin typeface="Times New Roman" pitchFamily="18" charset="0"/>
                    <a:cs typeface="Times New Roman" pitchFamily="18" charset="0"/>
                  </a:rPr>
                  <a:t>Gc</a:t>
                </a: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 componentes de orden </a:t>
                </a:r>
                <a:r>
                  <a:rPr lang="es-AR" sz="2000" i="1" dirty="0" smtClean="0"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 del </a:t>
                </a:r>
                <a:r>
                  <a:rPr lang="es-AR" sz="2000" dirty="0" err="1">
                    <a:latin typeface="Times New Roman" pitchFamily="18" charset="0"/>
                    <a:cs typeface="Times New Roman" pitchFamily="18" charset="0"/>
                  </a:rPr>
                  <a:t>digrafo</a:t>
                </a:r>
                <a:r>
                  <a:rPr lang="es-AR" sz="2000" dirty="0">
                    <a:latin typeface="Times New Roman" pitchFamily="18" charset="0"/>
                    <a:cs typeface="Times New Roman" pitchFamily="18" charset="0"/>
                  </a:rPr>
                  <a:t> (</a:t>
                </a:r>
                <a:r>
                  <a:rPr lang="es-AR" sz="2000" i="1" dirty="0" err="1"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es-AR" sz="2000" dirty="0" err="1"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es-AR" sz="2000" i="1" dirty="0" err="1">
                    <a:latin typeface="Times New Roman" pitchFamily="18" charset="0"/>
                    <a:cs typeface="Times New Roman" pitchFamily="18" charset="0"/>
                  </a:rPr>
                  <a:t>j</a:t>
                </a:r>
                <a:r>
                  <a:rPr lang="es-AR" sz="2000" dirty="0">
                    <a:latin typeface="Times New Roman" pitchFamily="18" charset="0"/>
                    <a:cs typeface="Times New Roman" pitchFamily="18" charset="0"/>
                  </a:rPr>
                  <a:t>) adjunto de </a:t>
                </a:r>
                <a:r>
                  <a:rPr lang="es-AR" sz="2000" i="1" dirty="0" err="1">
                    <a:latin typeface="Times New Roman" pitchFamily="18" charset="0"/>
                    <a:cs typeface="Times New Roman" pitchFamily="18" charset="0"/>
                  </a:rPr>
                  <a:t>Pn</a:t>
                </a:r>
                <a:r>
                  <a:rPr lang="es-AR" sz="20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es: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s-AR" sz="2000" b="0" i="1" smtClean="0">
                        <a:latin typeface="Cambria Math"/>
                        <a:cs typeface="Times New Roman" pitchFamily="18" charset="0"/>
                      </a:rPr>
                      <m:t>𝐸𝐿</m:t>
                    </m:r>
                    <m:d>
                      <m:dPr>
                        <m:ctrlP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s-AR" sz="2000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s-AR" sz="2000" b="0" i="1" smtClean="0">
                                <a:latin typeface="Cambria Math"/>
                                <a:cs typeface="Times New Roman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s-AR" sz="2000" b="0" i="1" smtClean="0">
                                <a:latin typeface="Cambria Math"/>
                                <a:cs typeface="Times New Roman" pitchFamily="18" charset="0"/>
                              </a:rPr>
                              <m:t>𝑐</m:t>
                            </m:r>
                          </m:sub>
                        </m:sSub>
                      </m:e>
                    </m:d>
                    <m:r>
                      <a:rPr lang="es-AR" sz="20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𝑖</m:t>
                        </m:r>
                        <m: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=1</m:t>
                        </m:r>
                      </m:sub>
                      <m:sup>
                        <m: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𝑑</m:t>
                        </m:r>
                      </m:sup>
                      <m:e>
                        <m:d>
                          <m:dPr>
                            <m:begChr m:val="|"/>
                            <m:endChr m:val="|"/>
                            <m:ctrlPr>
                              <a:rPr lang="es-AR" sz="2000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sz="2000" b="0" i="1" smtClean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𝜆</m:t>
                                </m:r>
                              </m:e>
                              <m:sub>
                                <m: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s-AR" sz="2000" b="0" i="1" smtClean="0">
                                <a:latin typeface="Cambria Math"/>
                                <a:cs typeface="Times New Roman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2.(</m:t>
                                </m:r>
                                <m: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𝑑</m:t>
                                </m:r>
                                <m: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−1)</m:t>
                                </m:r>
                              </m:num>
                              <m:den>
                                <m: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𝑑</m:t>
                                </m:r>
                              </m:den>
                            </m:f>
                          </m:e>
                        </m:d>
                      </m:e>
                    </m:nary>
                  </m:oMath>
                </a14:m>
                <a:r>
                  <a:rPr lang="es-AR" sz="2000" dirty="0" smtClean="0"/>
                  <a:t>.</a:t>
                </a:r>
              </a:p>
            </p:txBody>
          </p:sp>
        </mc:Choice>
        <mc:Fallback>
          <p:sp>
            <p:nvSpPr>
              <p:cNvPr id="15" name="1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268" y="4149080"/>
                <a:ext cx="7416948" cy="1166281"/>
              </a:xfrm>
              <a:prstGeom prst="rect">
                <a:avLst/>
              </a:prstGeom>
              <a:blipFill rotWithShape="1">
                <a:blip r:embed="rId5"/>
                <a:stretch>
                  <a:fillRect l="-822" t="-2618" b="-157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15 CuadroTexto"/>
              <p:cNvSpPr txBox="1"/>
              <p:nvPr/>
            </p:nvSpPr>
            <p:spPr>
              <a:xfrm>
                <a:off x="580356" y="5517232"/>
                <a:ext cx="7416948" cy="11662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La energía </a:t>
                </a:r>
                <a:r>
                  <a:rPr lang="es-AR" sz="2000" dirty="0" err="1" smtClean="0">
                    <a:latin typeface="Times New Roman" pitchFamily="18" charset="0"/>
                    <a:cs typeface="Times New Roman" pitchFamily="18" charset="0"/>
                  </a:rPr>
                  <a:t>laplaciana</a:t>
                </a: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 de cada una de las </a:t>
                </a:r>
                <a:r>
                  <a:rPr lang="es-AR" sz="2000" i="1" dirty="0" err="1" smtClean="0">
                    <a:latin typeface="Times New Roman" pitchFamily="18" charset="0"/>
                    <a:cs typeface="Times New Roman" pitchFamily="18" charset="0"/>
                  </a:rPr>
                  <a:t>Gc</a:t>
                </a: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 componentes de orden </a:t>
                </a:r>
                <a:r>
                  <a:rPr lang="es-AR" sz="2000" i="1" dirty="0" smtClean="0"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+1 del </a:t>
                </a:r>
                <a:r>
                  <a:rPr lang="es-AR" sz="2000" dirty="0" err="1">
                    <a:latin typeface="Times New Roman" pitchFamily="18" charset="0"/>
                    <a:cs typeface="Times New Roman" pitchFamily="18" charset="0"/>
                  </a:rPr>
                  <a:t>digrafo</a:t>
                </a:r>
                <a:r>
                  <a:rPr lang="es-AR" sz="2000" dirty="0">
                    <a:latin typeface="Times New Roman" pitchFamily="18" charset="0"/>
                    <a:cs typeface="Times New Roman" pitchFamily="18" charset="0"/>
                  </a:rPr>
                  <a:t> (</a:t>
                </a:r>
                <a:r>
                  <a:rPr lang="es-AR" sz="2000" i="1" dirty="0" err="1"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es-AR" sz="2000" dirty="0" err="1"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es-AR" sz="2000" i="1" dirty="0" err="1">
                    <a:latin typeface="Times New Roman" pitchFamily="18" charset="0"/>
                    <a:cs typeface="Times New Roman" pitchFamily="18" charset="0"/>
                  </a:rPr>
                  <a:t>j</a:t>
                </a:r>
                <a:r>
                  <a:rPr lang="es-AR" sz="2000" dirty="0">
                    <a:latin typeface="Times New Roman" pitchFamily="18" charset="0"/>
                    <a:cs typeface="Times New Roman" pitchFamily="18" charset="0"/>
                  </a:rPr>
                  <a:t>) adjunto de </a:t>
                </a:r>
                <a:r>
                  <a:rPr lang="es-AR" sz="2000" i="1" dirty="0" err="1">
                    <a:latin typeface="Times New Roman" pitchFamily="18" charset="0"/>
                    <a:cs typeface="Times New Roman" pitchFamily="18" charset="0"/>
                  </a:rPr>
                  <a:t>Pn</a:t>
                </a:r>
                <a:r>
                  <a:rPr lang="es-AR" sz="20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es: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s-AR" sz="2000" b="0" i="1" smtClean="0">
                        <a:latin typeface="Cambria Math"/>
                        <a:cs typeface="Times New Roman" pitchFamily="18" charset="0"/>
                      </a:rPr>
                      <m:t>𝐸𝐿</m:t>
                    </m:r>
                    <m:d>
                      <m:dPr>
                        <m:ctrlP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s-AR" sz="2000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s-AR" sz="2000" b="0" i="1" smtClean="0">
                                <a:latin typeface="Cambria Math"/>
                                <a:cs typeface="Times New Roman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s-AR" sz="2000" b="0" i="1" smtClean="0">
                                <a:latin typeface="Cambria Math"/>
                                <a:cs typeface="Times New Roman" pitchFamily="18" charset="0"/>
                              </a:rPr>
                              <m:t>𝑐</m:t>
                            </m:r>
                          </m:sub>
                        </m:sSub>
                      </m:e>
                    </m:d>
                    <m:r>
                      <a:rPr lang="es-AR" sz="20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𝑖</m:t>
                        </m:r>
                        <m: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=1</m:t>
                        </m:r>
                      </m:sub>
                      <m:sup>
                        <m: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𝑑</m:t>
                        </m:r>
                        <m: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+1</m:t>
                        </m:r>
                      </m:sup>
                      <m:e>
                        <m:d>
                          <m:dPr>
                            <m:begChr m:val="|"/>
                            <m:endChr m:val="|"/>
                            <m:ctrlPr>
                              <a:rPr lang="es-AR" sz="2000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sz="2000" b="0" i="1" smtClean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𝜆</m:t>
                                </m:r>
                              </m:e>
                              <m:sub>
                                <m: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s-AR" sz="2000" b="0" i="1" smtClean="0">
                                <a:latin typeface="Cambria Math"/>
                                <a:cs typeface="Times New Roman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2.</m:t>
                                </m:r>
                                <m: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𝑑</m:t>
                                </m:r>
                              </m:num>
                              <m:den>
                                <m: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𝑑</m:t>
                                </m:r>
                                <m: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+1</m:t>
                                </m:r>
                              </m:den>
                            </m:f>
                          </m:e>
                        </m:d>
                      </m:e>
                    </m:nary>
                  </m:oMath>
                </a14:m>
                <a:r>
                  <a:rPr lang="es-AR" sz="2000" dirty="0" smtClean="0"/>
                  <a:t>.</a:t>
                </a:r>
              </a:p>
            </p:txBody>
          </p:sp>
        </mc:Choice>
        <mc:Fallback>
          <p:sp>
            <p:nvSpPr>
              <p:cNvPr id="16" name="1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356" y="5517232"/>
                <a:ext cx="7416948" cy="1166281"/>
              </a:xfrm>
              <a:prstGeom prst="rect">
                <a:avLst/>
              </a:prstGeom>
              <a:blipFill rotWithShape="1">
                <a:blip r:embed="rId6"/>
                <a:stretch>
                  <a:fillRect l="-822" t="-2618" b="-157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581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3 Marcador de pie de página"/>
          <p:cNvSpPr>
            <a:spLocks noGrp="1"/>
          </p:cNvSpPr>
          <p:nvPr>
            <p:ph type="ftr" sz="quarter" idx="11"/>
          </p:nvPr>
        </p:nvSpPr>
        <p:spPr bwMode="auto">
          <a:xfrm rot="16200000">
            <a:off x="6230144" y="2691606"/>
            <a:ext cx="5081588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s-AR" dirty="0">
                <a:solidFill>
                  <a:schemeClr val="bg2"/>
                </a:solidFill>
              </a:rPr>
              <a:t>REUNION ANUAL DE LA UNION MATEMATICA ARGENTINA. BAHÍA BLANCA 2016.</a:t>
            </a:r>
            <a:endParaRPr lang="es-ES" dirty="0">
              <a:solidFill>
                <a:schemeClr val="bg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4 CuadroTexto"/>
              <p:cNvSpPr txBox="1"/>
              <p:nvPr/>
            </p:nvSpPr>
            <p:spPr>
              <a:xfrm>
                <a:off x="467544" y="620688"/>
                <a:ext cx="7734944" cy="4590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Si las </a:t>
                </a:r>
                <a:r>
                  <a:rPr lang="es-AR" sz="2000" dirty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s-AR" sz="2000" i="1" dirty="0" err="1"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es-AR" sz="2000" dirty="0" err="1"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es-AR" sz="2000" i="1" dirty="0" err="1">
                    <a:latin typeface="Times New Roman" pitchFamily="18" charset="0"/>
                    <a:cs typeface="Times New Roman" pitchFamily="18" charset="0"/>
                  </a:rPr>
                  <a:t>j</a:t>
                </a:r>
                <a:r>
                  <a:rPr lang="es-AR" sz="2000" dirty="0">
                    <a:latin typeface="Times New Roman" pitchFamily="18" charset="0"/>
                    <a:cs typeface="Times New Roman" pitchFamily="18" charset="0"/>
                  </a:rPr>
                  <a:t>) </a:t>
                </a: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componentes conexas del </a:t>
                </a:r>
                <a:r>
                  <a:rPr lang="es-AR" sz="2000" dirty="0" err="1">
                    <a:latin typeface="Times New Roman" pitchFamily="18" charset="0"/>
                    <a:cs typeface="Times New Roman" pitchFamily="18" charset="0"/>
                  </a:rPr>
                  <a:t>digrafo</a:t>
                </a:r>
                <a:r>
                  <a:rPr lang="es-AR" sz="2000" dirty="0">
                    <a:latin typeface="Times New Roman" pitchFamily="18" charset="0"/>
                    <a:cs typeface="Times New Roman" pitchFamily="18" charset="0"/>
                  </a:rPr>
                  <a:t> (</a:t>
                </a:r>
                <a:r>
                  <a:rPr lang="es-AR" sz="2000" i="1" dirty="0" err="1"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es-AR" sz="2000" dirty="0" err="1"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es-AR" sz="2000" i="1" dirty="0" err="1">
                    <a:latin typeface="Times New Roman" pitchFamily="18" charset="0"/>
                    <a:cs typeface="Times New Roman" pitchFamily="18" charset="0"/>
                  </a:rPr>
                  <a:t>j</a:t>
                </a:r>
                <a:r>
                  <a:rPr lang="es-AR" sz="2000" dirty="0">
                    <a:latin typeface="Times New Roman" pitchFamily="18" charset="0"/>
                    <a:cs typeface="Times New Roman" pitchFamily="18" charset="0"/>
                  </a:rPr>
                  <a:t>) adjunto de </a:t>
                </a:r>
                <a:r>
                  <a:rPr lang="es-AR" sz="2000" i="1" dirty="0" err="1">
                    <a:latin typeface="Times New Roman" pitchFamily="18" charset="0"/>
                    <a:cs typeface="Times New Roman" pitchFamily="18" charset="0"/>
                  </a:rPr>
                  <a:t>Pn</a:t>
                </a:r>
                <a:r>
                  <a:rPr lang="es-AR" sz="20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son de orden </a:t>
                </a:r>
                <a:r>
                  <a:rPr lang="es-AR" sz="2000" i="1" dirty="0" smtClean="0">
                    <a:latin typeface="Times New Roman" pitchFamily="18" charset="0"/>
                    <a:cs typeface="Times New Roman" pitchFamily="18" charset="0"/>
                  </a:rPr>
                  <a:t>d, </a:t>
                </a: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entonces: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s-AR" sz="2000" b="0" i="1" smtClean="0">
                        <a:latin typeface="Cambria Math"/>
                        <a:cs typeface="Times New Roman" pitchFamily="18" charset="0"/>
                      </a:rPr>
                      <m:t>𝐸𝐿</m:t>
                    </m:r>
                    <m:d>
                      <m:dPr>
                        <m:ctrlP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s-AR" sz="2000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s-AR" sz="2000" b="0" i="1" smtClean="0">
                                <a:latin typeface="Cambria Math"/>
                                <a:cs typeface="Times New Roman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s-AR" sz="2000" b="0" i="1" smtClean="0">
                                <a:latin typeface="Cambria Math"/>
                                <a:cs typeface="Times New Roman" pitchFamily="18" charset="0"/>
                              </a:rPr>
                              <m:t>𝑐</m:t>
                            </m:r>
                          </m:sub>
                        </m:sSub>
                      </m:e>
                    </m:d>
                    <m:r>
                      <a:rPr lang="es-AR" sz="20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𝑖</m:t>
                        </m:r>
                        <m: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=1</m:t>
                        </m:r>
                      </m:sub>
                      <m:sup>
                        <m: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𝑑</m:t>
                        </m:r>
                      </m:sup>
                      <m:e>
                        <m:d>
                          <m:dPr>
                            <m:begChr m:val="|"/>
                            <m:endChr m:val="|"/>
                            <m:ctrlPr>
                              <a:rPr lang="es-AR" sz="2000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sz="2000" b="0" i="1" smtClean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𝜆</m:t>
                                </m:r>
                              </m:e>
                              <m:sub>
                                <m: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s-AR" sz="2000" b="0" i="1" smtClean="0">
                                <a:latin typeface="Cambria Math"/>
                                <a:cs typeface="Times New Roman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2.(</m:t>
                                </m:r>
                                <m: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𝑑</m:t>
                                </m:r>
                                <m: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−1)</m:t>
                                </m:r>
                              </m:num>
                              <m:den>
                                <m: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𝑑</m:t>
                                </m:r>
                              </m:den>
                            </m:f>
                          </m:e>
                        </m:d>
                      </m:e>
                    </m:nary>
                  </m:oMath>
                </a14:m>
                <a:r>
                  <a:rPr lang="es-AR" sz="2000" dirty="0" smtClean="0"/>
                  <a:t>.</a:t>
                </a:r>
              </a:p>
              <a:p>
                <a:endParaRPr lang="es-AR" sz="2000" dirty="0"/>
              </a:p>
              <a:p>
                <a:pPr algn="ctr"/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s-AR" sz="2000" i="1" smtClean="0">
                            <a:latin typeface="Cambria Math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𝑐</m:t>
                        </m:r>
                        <m: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=1</m:t>
                        </m:r>
                      </m:sub>
                      <m:sup>
                        <m: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h</m:t>
                        </m:r>
                        <m: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𝑗</m:t>
                        </m:r>
                      </m:sup>
                      <m:e>
                        <m: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  <m:t>𝐸𝐿</m:t>
                        </m:r>
                        <m:d>
                          <m:dPr>
                            <m:ctrlPr>
                              <a:rPr lang="es-AR" sz="20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s-AR" sz="2000" i="1"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sz="2000" i="1">
                                    <a:latin typeface="Cambria Math"/>
                                    <a:cs typeface="Times New Roman" pitchFamily="18" charset="0"/>
                                  </a:rPr>
                                  <m:t>𝐺</m:t>
                                </m:r>
                              </m:e>
                              <m:sub>
                                <m:r>
                                  <a:rPr lang="es-AR" sz="2000" i="1">
                                    <a:latin typeface="Cambria Math"/>
                                    <a:cs typeface="Times New Roman" pitchFamily="18" charset="0"/>
                                  </a:rPr>
                                  <m:t>𝑐</m:t>
                                </m:r>
                              </m:sub>
                            </m:sSub>
                          </m:e>
                        </m:d>
                        <m: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  <m:t>=</m:t>
                        </m:r>
                        <m:d>
                          <m:dPr>
                            <m:ctrlPr>
                              <a:rPr lang="es-AR" sz="2000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dPr>
                          <m:e>
                            <m:r>
                              <a:rPr lang="es-AR" sz="2000" b="0" i="1" smtClean="0">
                                <a:latin typeface="Cambria Math"/>
                                <a:cs typeface="Times New Roman" pitchFamily="18" charset="0"/>
                              </a:rPr>
                              <m:t>h</m:t>
                            </m:r>
                            <m:r>
                              <a:rPr lang="es-AR" sz="2000" b="0" i="1" smtClean="0">
                                <a:latin typeface="Cambria Math"/>
                                <a:cs typeface="Times New Roman" pitchFamily="18" charset="0"/>
                              </a:rPr>
                              <m:t>−</m:t>
                            </m:r>
                            <m:r>
                              <a:rPr lang="es-AR" sz="2000" b="0" i="1" smtClean="0">
                                <a:latin typeface="Cambria Math"/>
                                <a:cs typeface="Times New Roman" pitchFamily="18" charset="0"/>
                              </a:rPr>
                              <m:t>𝑗</m:t>
                            </m:r>
                          </m:e>
                        </m:d>
                        <m: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.</m:t>
                        </m:r>
                        <m:nary>
                          <m:naryPr>
                            <m:chr m:val="∑"/>
                            <m:ctrlPr>
                              <a:rPr lang="es-AR" sz="20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s-AR" sz="2000" i="1">
                                <a:latin typeface="Cambria Math"/>
                                <a:cs typeface="Times New Roman" pitchFamily="18" charset="0"/>
                              </a:rPr>
                              <m:t>𝑖</m:t>
                            </m:r>
                            <m:r>
                              <a:rPr lang="es-AR" sz="2000" i="1">
                                <a:latin typeface="Cambria Math"/>
                                <a:cs typeface="Times New Roman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s-AR" sz="2000" i="1">
                                <a:latin typeface="Cambria Math"/>
                                <a:cs typeface="Times New Roman" pitchFamily="18" charset="0"/>
                              </a:rPr>
                              <m:t>𝑑</m:t>
                            </m:r>
                          </m:sup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s-AR" sz="2000" i="1"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s-AR" sz="2000" i="1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AR" sz="2000" i="1">
                                        <a:latin typeface="Cambria Math"/>
                                        <a:ea typeface="Cambria Math"/>
                                        <a:cs typeface="Times New Roman" pitchFamily="18" charset="0"/>
                                      </a:rPr>
                                      <m:t>𝜆</m:t>
                                    </m:r>
                                  </m:e>
                                  <m:sub>
                                    <m:r>
                                      <a:rPr lang="es-AR" sz="2000" i="1">
                                        <a:latin typeface="Cambria Math"/>
                                        <a:cs typeface="Times New Roman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s-AR" sz="2000" i="1">
                                    <a:latin typeface="Cambria Math"/>
                                    <a:cs typeface="Times New Roman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s-AR" sz="2000" i="1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AR" sz="2000" i="1">
                                        <a:latin typeface="Cambria Math"/>
                                        <a:cs typeface="Times New Roman" pitchFamily="18" charset="0"/>
                                      </a:rPr>
                                      <m:t>2.(</m:t>
                                    </m:r>
                                    <m:r>
                                      <a:rPr lang="es-AR" sz="2000" i="1">
                                        <a:latin typeface="Cambria Math"/>
                                        <a:cs typeface="Times New Roman" pitchFamily="18" charset="0"/>
                                      </a:rPr>
                                      <m:t>𝑑</m:t>
                                    </m:r>
                                    <m:r>
                                      <a:rPr lang="es-AR" sz="2000" i="1">
                                        <a:latin typeface="Cambria Math"/>
                                        <a:cs typeface="Times New Roman" pitchFamily="18" charset="0"/>
                                      </a:rPr>
                                      <m:t>−1)</m:t>
                                    </m:r>
                                  </m:num>
                                  <m:den>
                                    <m:r>
                                      <a:rPr lang="es-AR" sz="2000" i="1">
                                        <a:latin typeface="Cambria Math"/>
                                        <a:cs typeface="Times New Roman" pitchFamily="18" charset="0"/>
                                      </a:rPr>
                                      <m:t>𝑑</m:t>
                                    </m:r>
                                  </m:den>
                                </m:f>
                              </m:e>
                            </m:d>
                          </m:e>
                        </m:nary>
                      </m:e>
                    </m:nary>
                  </m:oMath>
                </a14:m>
                <a:r>
                  <a:rPr lang="es-AR" sz="2000" dirty="0" smtClean="0"/>
                  <a:t>.</a:t>
                </a:r>
              </a:p>
              <a:p>
                <a:pPr algn="just"/>
                <a:endParaRPr lang="es-AR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Todas las componentes son de orden </a:t>
                </a:r>
                <a:r>
                  <a:rPr lang="es-AR" sz="2000" i="1" dirty="0" smtClean="0"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, entonces: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20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𝑛</m:t>
                        </m:r>
                        <m: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h</m:t>
                        </m:r>
                      </m:num>
                      <m:den>
                        <m: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h</m:t>
                        </m:r>
                        <m: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𝑗</m:t>
                        </m:r>
                      </m:den>
                    </m:f>
                    <m:r>
                      <a:rPr lang="es-AR" sz="20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s-AR" sz="2000" b="0" i="1" smtClean="0">
                        <a:latin typeface="Cambria Math"/>
                        <a:cs typeface="Times New Roman" pitchFamily="18" charset="0"/>
                      </a:rPr>
                      <m:t>𝑑</m:t>
                    </m:r>
                  </m:oMath>
                </a14:m>
                <a:r>
                  <a:rPr lang="es-AR" sz="2000" dirty="0" smtClean="0"/>
                  <a:t>. </a:t>
                </a:r>
                <a:r>
                  <a:rPr lang="es-AR" dirty="0" smtClean="0">
                    <a:latin typeface="Times New Roman" pitchFamily="18" charset="0"/>
                    <a:cs typeface="Times New Roman" pitchFamily="18" charset="0"/>
                  </a:rPr>
                  <a:t>Reemplazando:</a:t>
                </a:r>
              </a:p>
              <a:p>
                <a:pPr algn="just"/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  <m:t>𝑐</m:t>
                        </m:r>
                        <m: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  <m:t>=1</m:t>
                        </m:r>
                      </m:sub>
                      <m:sup>
                        <m: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  <m:t>h</m:t>
                        </m:r>
                        <m: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  <m:t>𝑗</m:t>
                        </m:r>
                      </m:sup>
                      <m:e>
                        <m: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  <m:t>𝐸𝐿</m:t>
                        </m:r>
                        <m:d>
                          <m:dPr>
                            <m:ctrlPr>
                              <a:rPr lang="es-AR" sz="20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s-AR" sz="2000" i="1"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sz="2000" i="1">
                                    <a:latin typeface="Cambria Math"/>
                                    <a:cs typeface="Times New Roman" pitchFamily="18" charset="0"/>
                                  </a:rPr>
                                  <m:t>𝐺</m:t>
                                </m:r>
                              </m:e>
                              <m:sub>
                                <m:r>
                                  <a:rPr lang="es-AR" sz="2000" i="1">
                                    <a:latin typeface="Cambria Math"/>
                                    <a:cs typeface="Times New Roman" pitchFamily="18" charset="0"/>
                                  </a:rPr>
                                  <m:t>𝑐</m:t>
                                </m:r>
                              </m:sub>
                            </m:sSub>
                          </m:e>
                        </m:d>
                        <m: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  <m:t>=</m:t>
                        </m:r>
                        <m:d>
                          <m:dPr>
                            <m:ctrlPr>
                              <a:rPr lang="es-AR" sz="20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dPr>
                          <m:e>
                            <m:r>
                              <a:rPr lang="es-AR" sz="2000" i="1">
                                <a:latin typeface="Cambria Math"/>
                                <a:cs typeface="Times New Roman" pitchFamily="18" charset="0"/>
                              </a:rPr>
                              <m:t>h</m:t>
                            </m:r>
                            <m:r>
                              <a:rPr lang="es-AR" sz="2000" i="1">
                                <a:latin typeface="Cambria Math"/>
                                <a:cs typeface="Times New Roman" pitchFamily="18" charset="0"/>
                              </a:rPr>
                              <m:t>−</m:t>
                            </m:r>
                            <m:r>
                              <a:rPr lang="es-AR" sz="2000" i="1">
                                <a:latin typeface="Cambria Math"/>
                                <a:cs typeface="Times New Roman" pitchFamily="18" charset="0"/>
                              </a:rPr>
                              <m:t>𝑗</m:t>
                            </m:r>
                          </m:e>
                        </m:d>
                        <m: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  <m:t>.</m:t>
                        </m:r>
                        <m:nary>
                          <m:naryPr>
                            <m:chr m:val="∑"/>
                            <m:ctrlPr>
                              <a:rPr lang="es-AR" sz="200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s-AR" sz="2000" i="1">
                                <a:latin typeface="Cambria Math"/>
                                <a:cs typeface="Times New Roman" pitchFamily="18" charset="0"/>
                              </a:rPr>
                              <m:t>𝑖</m:t>
                            </m:r>
                            <m:r>
                              <a:rPr lang="es-AR" sz="2000" i="1">
                                <a:latin typeface="Cambria Math"/>
                                <a:cs typeface="Times New Roman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s-AR" sz="2000" i="1">
                                <a:latin typeface="Cambria Math"/>
                                <a:cs typeface="Times New Roman" pitchFamily="18" charset="0"/>
                              </a:rPr>
                              <m:t>𝑑</m:t>
                            </m:r>
                          </m:sup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s-AR" sz="2000" i="1"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s-AR" sz="2000" i="1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AR" sz="2000" i="1">
                                        <a:latin typeface="Cambria Math"/>
                                        <a:ea typeface="Cambria Math"/>
                                        <a:cs typeface="Times New Roman" pitchFamily="18" charset="0"/>
                                      </a:rPr>
                                      <m:t>𝜆</m:t>
                                    </m:r>
                                  </m:e>
                                  <m:sub>
                                    <m:r>
                                      <a:rPr lang="es-AR" sz="2000" i="1">
                                        <a:latin typeface="Cambria Math"/>
                                        <a:cs typeface="Times New Roman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s-AR" sz="2000" i="1">
                                    <a:latin typeface="Cambria Math"/>
                                    <a:cs typeface="Times New Roman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s-AR" sz="2000" i="1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AR" sz="2000" i="1">
                                        <a:latin typeface="Cambria Math"/>
                                        <a:cs typeface="Times New Roman" pitchFamily="18" charset="0"/>
                                      </a:rPr>
                                      <m:t>2.(</m:t>
                                    </m:r>
                                    <m:f>
                                      <m:fPr>
                                        <m:ctrlPr>
                                          <a:rPr lang="es-AR" sz="2000" i="1"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s-AR" sz="2000" i="1"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𝑛</m:t>
                                        </m:r>
                                        <m:r>
                                          <a:rPr lang="es-AR" sz="2000" i="1"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s-AR" sz="2000" i="1"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h</m:t>
                                        </m:r>
                                      </m:num>
                                      <m:den>
                                        <m:r>
                                          <a:rPr lang="es-AR" sz="2000" i="1"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h</m:t>
                                        </m:r>
                                        <m:r>
                                          <a:rPr lang="es-AR" sz="2000" i="1"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s-AR" sz="2000" i="1"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𝑗</m:t>
                                        </m:r>
                                      </m:den>
                                    </m:f>
                                    <m:r>
                                      <a:rPr lang="es-AR" sz="2000" i="1">
                                        <a:latin typeface="Cambria Math"/>
                                        <a:cs typeface="Times New Roman" pitchFamily="18" charset="0"/>
                                      </a:rPr>
                                      <m:t>−1)</m:t>
                                    </m:r>
                                  </m:num>
                                  <m:den>
                                    <m:f>
                                      <m:fPr>
                                        <m:ctrlPr>
                                          <a:rPr lang="es-AR" sz="2000" i="1"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s-AR" sz="2000" i="1"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𝑛</m:t>
                                        </m:r>
                                        <m:r>
                                          <a:rPr lang="es-AR" sz="2000" i="1"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s-AR" sz="2000" i="1"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h</m:t>
                                        </m:r>
                                      </m:num>
                                      <m:den>
                                        <m:r>
                                          <a:rPr lang="es-AR" sz="2000" i="1"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h</m:t>
                                        </m:r>
                                        <m:r>
                                          <a:rPr lang="es-AR" sz="2000" i="1"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s-AR" sz="2000" i="1"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𝑗</m:t>
                                        </m:r>
                                      </m:den>
                                    </m:f>
                                  </m:den>
                                </m:f>
                              </m:e>
                            </m:d>
                          </m:e>
                        </m:nary>
                      </m:e>
                    </m:nary>
                  </m:oMath>
                </a14:m>
                <a:r>
                  <a:rPr lang="es-AR" sz="2000" dirty="0" smtClean="0"/>
                  <a:t>. </a:t>
                </a:r>
              </a:p>
              <a:p>
                <a:pPr algn="just"/>
                <a:endParaRPr lang="es-AR" sz="2000" dirty="0"/>
              </a:p>
              <a:p>
                <a:pPr algn="just"/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  <m:t>𝑐</m:t>
                        </m:r>
                        <m: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  <m:t>=1</m:t>
                        </m:r>
                      </m:sub>
                      <m:sup>
                        <m: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  <m:t>h</m:t>
                        </m:r>
                        <m: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  <m:t>𝑗</m:t>
                        </m:r>
                      </m:sup>
                      <m:e>
                        <m: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  <m:t>𝐸𝐿</m:t>
                        </m:r>
                        <m:d>
                          <m:dPr>
                            <m:ctrlPr>
                              <a:rPr lang="es-AR" sz="20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s-AR" sz="2000" i="1"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sz="2000" i="1">
                                    <a:latin typeface="Cambria Math"/>
                                    <a:cs typeface="Times New Roman" pitchFamily="18" charset="0"/>
                                  </a:rPr>
                                  <m:t>𝐺</m:t>
                                </m:r>
                              </m:e>
                              <m:sub>
                                <m:r>
                                  <a:rPr lang="es-AR" sz="2000" i="1">
                                    <a:latin typeface="Cambria Math"/>
                                    <a:cs typeface="Times New Roman" pitchFamily="18" charset="0"/>
                                  </a:rPr>
                                  <m:t>𝑐</m:t>
                                </m:r>
                              </m:sub>
                            </m:sSub>
                          </m:e>
                        </m:d>
                        <m: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  <m:t>=</m:t>
                        </m:r>
                        <m:d>
                          <m:dPr>
                            <m:ctrlPr>
                              <a:rPr lang="es-AR" sz="20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dPr>
                          <m:e>
                            <m:r>
                              <a:rPr lang="es-AR" sz="2000" i="1">
                                <a:latin typeface="Cambria Math"/>
                                <a:cs typeface="Times New Roman" pitchFamily="18" charset="0"/>
                              </a:rPr>
                              <m:t>h</m:t>
                            </m:r>
                            <m:r>
                              <a:rPr lang="es-AR" sz="2000" i="1">
                                <a:latin typeface="Cambria Math"/>
                                <a:cs typeface="Times New Roman" pitchFamily="18" charset="0"/>
                              </a:rPr>
                              <m:t>−</m:t>
                            </m:r>
                            <m:r>
                              <a:rPr lang="es-AR" sz="2000" i="1">
                                <a:latin typeface="Cambria Math"/>
                                <a:cs typeface="Times New Roman" pitchFamily="18" charset="0"/>
                              </a:rPr>
                              <m:t>𝑗</m:t>
                            </m:r>
                          </m:e>
                        </m:d>
                        <m: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  <m:t>.</m:t>
                        </m:r>
                        <m:nary>
                          <m:naryPr>
                            <m:chr m:val="∑"/>
                            <m:ctrlPr>
                              <a:rPr lang="es-AR" sz="20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s-AR" sz="2000" i="1">
                                <a:latin typeface="Cambria Math"/>
                                <a:cs typeface="Times New Roman" pitchFamily="18" charset="0"/>
                              </a:rPr>
                              <m:t>𝑖</m:t>
                            </m:r>
                            <m:r>
                              <a:rPr lang="es-AR" sz="2000" i="1">
                                <a:latin typeface="Cambria Math"/>
                                <a:cs typeface="Times New Roman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s-AR" sz="2000" i="1">
                                <a:latin typeface="Cambria Math"/>
                                <a:cs typeface="Times New Roman" pitchFamily="18" charset="0"/>
                              </a:rPr>
                              <m:t>𝑑</m:t>
                            </m:r>
                          </m:sup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s-AR" sz="2000" i="1"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s-AR" sz="2000" i="1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AR" sz="2000" i="1">
                                        <a:latin typeface="Cambria Math"/>
                                        <a:ea typeface="Cambria Math"/>
                                        <a:cs typeface="Times New Roman" pitchFamily="18" charset="0"/>
                                      </a:rPr>
                                      <m:t>𝜆</m:t>
                                    </m:r>
                                  </m:e>
                                  <m:sub>
                                    <m:r>
                                      <a:rPr lang="es-AR" sz="2000" i="1">
                                        <a:latin typeface="Cambria Math"/>
                                        <a:cs typeface="Times New Roman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s-AR" sz="2000" i="1">
                                    <a:latin typeface="Cambria Math"/>
                                    <a:cs typeface="Times New Roman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s-AR" sz="2000" i="1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AR" sz="2000" i="1">
                                        <a:latin typeface="Cambria Math"/>
                                        <a:cs typeface="Times New Roman" pitchFamily="18" charset="0"/>
                                      </a:rPr>
                                      <m:t>2.</m:t>
                                    </m:r>
                                    <m:r>
                                      <a:rPr lang="es-AR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(</m:t>
                                    </m:r>
                                    <m:r>
                                      <a:rPr lang="es-AR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𝑛</m:t>
                                    </m:r>
                                    <m:r>
                                      <a:rPr lang="es-AR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−2</m:t>
                                    </m:r>
                                    <m:r>
                                      <a:rPr lang="es-AR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h</m:t>
                                    </m:r>
                                    <m:r>
                                      <a:rPr lang="es-AR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+</m:t>
                                    </m:r>
                                    <m:r>
                                      <a:rPr lang="es-AR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𝑗</m:t>
                                    </m:r>
                                    <m:r>
                                      <a:rPr lang="es-AR" sz="2000" i="1">
                                        <a:latin typeface="Cambria Math"/>
                                        <a:cs typeface="Times New Roman" pitchFamily="18" charset="0"/>
                                      </a:rPr>
                                      <m:t>)</m:t>
                                    </m:r>
                                  </m:num>
                                  <m:den>
                                    <m:r>
                                      <a:rPr lang="es-AR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𝑛</m:t>
                                    </m:r>
                                    <m:r>
                                      <a:rPr lang="es-AR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−</m:t>
                                    </m:r>
                                    <m:r>
                                      <a:rPr lang="es-AR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h</m:t>
                                    </m:r>
                                  </m:den>
                                </m:f>
                              </m:e>
                            </m:d>
                            <m:r>
                              <a:rPr lang="es-AR" sz="2000" b="0" i="1" smtClean="0">
                                <a:latin typeface="Cambria Math"/>
                                <a:cs typeface="Times New Roman" pitchFamily="18" charset="0"/>
                              </a:rPr>
                              <m:t>=</m:t>
                            </m:r>
                          </m:e>
                        </m:nary>
                      </m:e>
                    </m:nary>
                    <m:nary>
                      <m:naryPr>
                        <m:chr m:val="∑"/>
                        <m:ctrlP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  <m:t>𝑖</m:t>
                        </m:r>
                        <m: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  <m:t>=1</m:t>
                        </m:r>
                      </m:sub>
                      <m:sup>
                        <m: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  <m:t>𝑛</m:t>
                        </m:r>
                        <m: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  <m:t>h</m:t>
                        </m:r>
                      </m:sup>
                      <m:e>
                        <m:d>
                          <m:dPr>
                            <m:begChr m:val="|"/>
                            <m:endChr m:val="|"/>
                            <m:ctrlPr>
                              <a:rPr lang="es-AR" sz="20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s-AR" sz="2000" i="1"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sz="2000" i="1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𝜆</m:t>
                                </m:r>
                              </m:e>
                              <m:sub>
                                <m:r>
                                  <a:rPr lang="es-AR" sz="2000" i="1">
                                    <a:latin typeface="Cambria Math"/>
                                    <a:cs typeface="Times New Roman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s-AR" sz="2000" i="1">
                                <a:latin typeface="Cambria Math"/>
                                <a:cs typeface="Times New Roman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s-AR" sz="2000" i="1"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s-AR" sz="2000" i="1">
                                    <a:latin typeface="Cambria Math"/>
                                    <a:cs typeface="Times New Roman" pitchFamily="18" charset="0"/>
                                  </a:rPr>
                                  <m:t>2.(</m:t>
                                </m:r>
                                <m:r>
                                  <a:rPr lang="es-AR" sz="2000" i="1">
                                    <a:latin typeface="Cambria Math"/>
                                    <a:cs typeface="Times New Roman" pitchFamily="18" charset="0"/>
                                  </a:rPr>
                                  <m:t>𝑛</m:t>
                                </m:r>
                                <m:r>
                                  <a:rPr lang="es-AR" sz="2000" i="1">
                                    <a:latin typeface="Cambria Math"/>
                                    <a:cs typeface="Times New Roman" pitchFamily="18" charset="0"/>
                                  </a:rPr>
                                  <m:t>−2.</m:t>
                                </m:r>
                                <m:r>
                                  <a:rPr lang="es-AR" sz="2000" i="1">
                                    <a:latin typeface="Cambria Math"/>
                                    <a:cs typeface="Times New Roman" pitchFamily="18" charset="0"/>
                                  </a:rPr>
                                  <m:t>h</m:t>
                                </m:r>
                                <m:r>
                                  <a:rPr lang="es-AR" sz="2000" i="1">
                                    <a:latin typeface="Cambria Math"/>
                                    <a:cs typeface="Times New Roman" pitchFamily="18" charset="0"/>
                                  </a:rPr>
                                  <m:t>+</m:t>
                                </m:r>
                                <m:r>
                                  <a:rPr lang="es-AR" sz="2000" i="1">
                                    <a:latin typeface="Cambria Math"/>
                                    <a:cs typeface="Times New Roman" pitchFamily="18" charset="0"/>
                                  </a:rPr>
                                  <m:t>𝑗</m:t>
                                </m:r>
                                <m:r>
                                  <a:rPr lang="es-AR" sz="2000" i="1">
                                    <a:latin typeface="Cambria Math"/>
                                    <a:cs typeface="Times New Roman" pitchFamily="18" charset="0"/>
                                  </a:rPr>
                                  <m:t>)</m:t>
                                </m:r>
                              </m:num>
                              <m:den>
                                <m:r>
                                  <a:rPr lang="es-AR" sz="2000" i="1">
                                    <a:latin typeface="Cambria Math"/>
                                    <a:cs typeface="Times New Roman" pitchFamily="18" charset="0"/>
                                  </a:rPr>
                                  <m:t>𝑛</m:t>
                                </m:r>
                                <m:r>
                                  <a:rPr lang="es-AR" sz="2000" i="1">
                                    <a:latin typeface="Cambria Math"/>
                                    <a:cs typeface="Times New Roman" pitchFamily="18" charset="0"/>
                                  </a:rPr>
                                  <m:t>−</m:t>
                                </m:r>
                                <m:r>
                                  <a:rPr lang="es-AR" sz="2000" i="1">
                                    <a:latin typeface="Cambria Math"/>
                                    <a:cs typeface="Times New Roman" pitchFamily="18" charset="0"/>
                                  </a:rPr>
                                  <m:t>h</m:t>
                                </m:r>
                              </m:den>
                            </m:f>
                          </m:e>
                        </m:d>
                      </m:e>
                    </m:nary>
                  </m:oMath>
                </a14:m>
                <a:r>
                  <a:rPr lang="es-AR" sz="2000" dirty="0"/>
                  <a:t>.</a:t>
                </a:r>
              </a:p>
              <a:p>
                <a:pPr algn="just"/>
                <a:endParaRPr lang="es-AR" sz="2000" dirty="0" smtClean="0"/>
              </a:p>
            </p:txBody>
          </p:sp>
        </mc:Choice>
        <mc:Fallback xmlns="">
          <p:sp>
            <p:nvSpPr>
              <p:cNvPr id="5" name="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620688"/>
                <a:ext cx="7734944" cy="4590552"/>
              </a:xfrm>
              <a:prstGeom prst="rect">
                <a:avLst/>
              </a:prstGeom>
              <a:blipFill rotWithShape="1">
                <a:blip r:embed="rId2"/>
                <a:stretch>
                  <a:fillRect l="-867" t="-664" r="-1024" b="-146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1 CuadroTexto"/>
          <p:cNvSpPr txBox="1"/>
          <p:nvPr/>
        </p:nvSpPr>
        <p:spPr>
          <a:xfrm>
            <a:off x="611560" y="5202780"/>
            <a:ext cx="71287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 smtClean="0">
                <a:latin typeface="Times New Roman" pitchFamily="18" charset="0"/>
                <a:cs typeface="Times New Roman" pitchFamily="18" charset="0"/>
              </a:rPr>
              <a:t>Cuando el resto </a:t>
            </a:r>
            <a:r>
              <a:rPr lang="es-AR" sz="20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s-AR" sz="2000" dirty="0" smtClean="0">
                <a:latin typeface="Times New Roman" pitchFamily="18" charset="0"/>
                <a:cs typeface="Times New Roman" pitchFamily="18" charset="0"/>
              </a:rPr>
              <a:t> es cero la energía </a:t>
            </a:r>
            <a:r>
              <a:rPr lang="es-AR" sz="2000" dirty="0" err="1" smtClean="0">
                <a:latin typeface="Times New Roman" pitchFamily="18" charset="0"/>
                <a:cs typeface="Times New Roman" pitchFamily="18" charset="0"/>
              </a:rPr>
              <a:t>laplaciana</a:t>
            </a:r>
            <a:r>
              <a:rPr lang="es-A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sz="2000" dirty="0" err="1">
                <a:latin typeface="Times New Roman" pitchFamily="18" charset="0"/>
                <a:cs typeface="Times New Roman" pitchFamily="18" charset="0"/>
              </a:rPr>
              <a:t>digrafo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AR" sz="2000" i="1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AR" sz="2000" dirty="0" err="1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AR" sz="2000" i="1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) adjunto de </a:t>
            </a:r>
            <a:r>
              <a:rPr lang="es-AR" sz="2000" i="1" dirty="0" err="1" smtClean="0">
                <a:latin typeface="Times New Roman" pitchFamily="18" charset="0"/>
                <a:cs typeface="Times New Roman" pitchFamily="18" charset="0"/>
              </a:rPr>
              <a:t>Pn</a:t>
            </a:r>
            <a:r>
              <a:rPr lang="es-AR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sz="2000" dirty="0" smtClean="0">
                <a:latin typeface="Times New Roman" pitchFamily="18" charset="0"/>
                <a:cs typeface="Times New Roman" pitchFamily="18" charset="0"/>
              </a:rPr>
              <a:t>coincide con la suma de las </a:t>
            </a:r>
            <a:r>
              <a:rPr lang="es-AR" sz="2000" dirty="0" err="1" smtClean="0">
                <a:latin typeface="Times New Roman" pitchFamily="18" charset="0"/>
                <a:cs typeface="Times New Roman" pitchFamily="18" charset="0"/>
              </a:rPr>
              <a:t>energias</a:t>
            </a:r>
            <a:r>
              <a:rPr lang="es-A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sz="2000" dirty="0" err="1" smtClean="0">
                <a:latin typeface="Times New Roman" pitchFamily="18" charset="0"/>
                <a:cs typeface="Times New Roman" pitchFamily="18" charset="0"/>
              </a:rPr>
              <a:t>laplacianas</a:t>
            </a:r>
            <a:r>
              <a:rPr lang="es-AR" sz="2000" dirty="0" smtClean="0">
                <a:latin typeface="Times New Roman" pitchFamily="18" charset="0"/>
                <a:cs typeface="Times New Roman" pitchFamily="18" charset="0"/>
              </a:rPr>
              <a:t> de las componentes que lo forman</a:t>
            </a:r>
            <a:r>
              <a:rPr lang="es-AR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s-A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 rot="16200000">
            <a:off x="6229784" y="2691246"/>
            <a:ext cx="5082307" cy="365125"/>
          </a:xfrm>
        </p:spPr>
        <p:txBody>
          <a:bodyPr/>
          <a:lstStyle/>
          <a:p>
            <a:pPr>
              <a:defRPr/>
            </a:pPr>
            <a:r>
              <a:rPr lang="es-AR" dirty="0" smtClean="0"/>
              <a:t>REUNION ANUAL DE LA UNION MATEMATICA ARGENTINA. BAHÍA BLANCA 2016.</a:t>
            </a: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4 CuadroTexto"/>
              <p:cNvSpPr txBox="1">
                <a:spLocks noChangeArrowheads="1"/>
              </p:cNvSpPr>
              <p:nvPr/>
            </p:nvSpPr>
            <p:spPr bwMode="auto">
              <a:xfrm>
                <a:off x="391964" y="764704"/>
                <a:ext cx="7848600" cy="53245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/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Si el </a:t>
                </a:r>
                <a:r>
                  <a:rPr lang="es-AR" sz="2000" dirty="0" err="1">
                    <a:latin typeface="Times New Roman" pitchFamily="18" charset="0"/>
                    <a:cs typeface="Times New Roman" pitchFamily="18" charset="0"/>
                  </a:rPr>
                  <a:t>digrafo</a:t>
                </a:r>
                <a:r>
                  <a:rPr lang="es-AR" sz="2000" dirty="0">
                    <a:latin typeface="Times New Roman" pitchFamily="18" charset="0"/>
                    <a:cs typeface="Times New Roman" pitchFamily="18" charset="0"/>
                  </a:rPr>
                  <a:t> (</a:t>
                </a:r>
                <a:r>
                  <a:rPr lang="es-AR" sz="2000" i="1" dirty="0" err="1"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es-AR" sz="2000" dirty="0" err="1"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es-AR" sz="2000" i="1" dirty="0" err="1">
                    <a:latin typeface="Times New Roman" pitchFamily="18" charset="0"/>
                    <a:cs typeface="Times New Roman" pitchFamily="18" charset="0"/>
                  </a:rPr>
                  <a:t>j</a:t>
                </a:r>
                <a:r>
                  <a:rPr lang="es-AR" sz="2000" dirty="0">
                    <a:latin typeface="Times New Roman" pitchFamily="18" charset="0"/>
                    <a:cs typeface="Times New Roman" pitchFamily="18" charset="0"/>
                  </a:rPr>
                  <a:t>) adjunto de </a:t>
                </a:r>
                <a:r>
                  <a:rPr lang="es-AR" sz="2000" i="1" dirty="0" err="1">
                    <a:latin typeface="Times New Roman" pitchFamily="18" charset="0"/>
                    <a:cs typeface="Times New Roman" pitchFamily="18" charset="0"/>
                  </a:rPr>
                  <a:t>Pn</a:t>
                </a:r>
                <a:r>
                  <a:rPr lang="es-AR" sz="20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s-AR" sz="2000" dirty="0">
                    <a:latin typeface="Times New Roman" pitchFamily="18" charset="0"/>
                    <a:cs typeface="Times New Roman" pitchFamily="18" charset="0"/>
                  </a:rPr>
                  <a:t>contiene </a:t>
                </a:r>
                <a:r>
                  <a:rPr lang="es-AR" sz="2000" u="sng" dirty="0">
                    <a:latin typeface="Times New Roman" pitchFamily="18" charset="0"/>
                    <a:cs typeface="Times New Roman" pitchFamily="18" charset="0"/>
                  </a:rPr>
                  <a:t>componentes conexas de distinto orden</a:t>
                </a:r>
                <a:r>
                  <a:rPr lang="es-AR" sz="2000" dirty="0">
                    <a:latin typeface="Times New Roman" pitchFamily="18" charset="0"/>
                    <a:cs typeface="Times New Roman" pitchFamily="18" charset="0"/>
                  </a:rPr>
                  <a:t>, pueden darse </a:t>
                </a: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distintas situaciones:</a:t>
                </a:r>
              </a:p>
              <a:p>
                <a:pPr eaLnBrk="1" hangingPunct="1"/>
                <a:endParaRPr lang="es-AR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342900" indent="-342900" eaLnBrk="1" hangingPunct="1">
                  <a:buFontTx/>
                  <a:buChar char="-"/>
                </a:pP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El </a:t>
                </a:r>
                <a:r>
                  <a:rPr lang="es-AR" sz="2000" dirty="0" err="1" smtClean="0">
                    <a:latin typeface="Times New Roman" pitchFamily="18" charset="0"/>
                    <a:cs typeface="Times New Roman" pitchFamily="18" charset="0"/>
                  </a:rPr>
                  <a:t>digrafo</a:t>
                </a: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000" i="1" smtClean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𝑃</m:t>
                        </m:r>
                      </m:e>
                      <m:sub>
                        <m: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  <m:r>
                      <a:rPr lang="es-AR" sz="200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∪</m:t>
                    </m:r>
                  </m:oMath>
                </a14:m>
                <a:r>
                  <a:rPr lang="es-AR" sz="2000" dirty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  <m:t>𝑃</m:t>
                        </m:r>
                      </m:e>
                      <m:sub>
                        <m: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sub>
                    </m:sSub>
                    <m:r>
                      <a:rPr lang="es-AR" sz="2000" i="1">
                        <a:latin typeface="Cambria Math"/>
                        <a:ea typeface="Cambria Math"/>
                        <a:cs typeface="Times New Roman" pitchFamily="18" charset="0"/>
                      </a:rPr>
                      <m:t>∪</m:t>
                    </m:r>
                  </m:oMath>
                </a14:m>
                <a:r>
                  <a:rPr lang="es-AR" sz="2000" dirty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  <m:t>𝑃</m:t>
                        </m:r>
                      </m:e>
                      <m:sub>
                        <m: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sub>
                    </m:sSub>
                    <m:r>
                      <a:rPr lang="es-AR" sz="2000" i="1">
                        <a:latin typeface="Cambria Math"/>
                        <a:ea typeface="Cambria Math"/>
                        <a:cs typeface="Times New Roman" pitchFamily="18" charset="0"/>
                      </a:rPr>
                      <m:t>∪</m:t>
                    </m:r>
                  </m:oMath>
                </a14:m>
                <a:r>
                  <a:rPr lang="es-AR" sz="2000" dirty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  <m:t>𝑃</m:t>
                        </m:r>
                      </m:e>
                      <m:sub>
                        <m: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    es el </a:t>
                </a:r>
                <a:r>
                  <a:rPr lang="es-AR" sz="2000" dirty="0" err="1" smtClean="0">
                    <a:latin typeface="Times New Roman" pitchFamily="18" charset="0"/>
                    <a:cs typeface="Times New Roman" pitchFamily="18" charset="0"/>
                  </a:rPr>
                  <a:t>digrafo</a:t>
                </a: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 (5,1) adjunto de </a:t>
                </a:r>
                <a:r>
                  <a:rPr lang="es-AR" sz="2000" i="1" dirty="0" smtClean="0"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es-AR" sz="1400" dirty="0" smtClean="0">
                    <a:latin typeface="Times New Roman" pitchFamily="18" charset="0"/>
                    <a:cs typeface="Times New Roman" pitchFamily="18" charset="0"/>
                  </a:rPr>
                  <a:t>16. </a:t>
                </a:r>
                <a:endParaRPr lang="es-AR" sz="1400" dirty="0">
                  <a:latin typeface="Times New Roman" pitchFamily="18" charset="0"/>
                  <a:cs typeface="Times New Roman" pitchFamily="18" charset="0"/>
                </a:endParaRPr>
              </a:p>
              <a:p>
                <a:pPr eaLnBrk="1" hangingPunct="1"/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En este caso se tiene que la suma de la energía </a:t>
                </a:r>
                <a:r>
                  <a:rPr lang="es-AR" sz="2000" dirty="0" err="1" smtClean="0">
                    <a:latin typeface="Times New Roman" pitchFamily="18" charset="0"/>
                    <a:cs typeface="Times New Roman" pitchFamily="18" charset="0"/>
                  </a:rPr>
                  <a:t>laplaciana</a:t>
                </a: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 de sus componentes es igual a 12 y la energía </a:t>
                </a:r>
                <a:r>
                  <a:rPr lang="es-AR" sz="2000" dirty="0" err="1" smtClean="0">
                    <a:latin typeface="Times New Roman" pitchFamily="18" charset="0"/>
                    <a:cs typeface="Times New Roman" pitchFamily="18" charset="0"/>
                  </a:rPr>
                  <a:t>laplaciana</a:t>
                </a: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 del </a:t>
                </a:r>
                <a:r>
                  <a:rPr lang="es-AR" sz="2000" dirty="0">
                    <a:latin typeface="Times New Roman" pitchFamily="18" charset="0"/>
                    <a:cs typeface="Times New Roman" pitchFamily="18" charset="0"/>
                  </a:rPr>
                  <a:t>(5,1) adjunto de </a:t>
                </a:r>
                <a:r>
                  <a:rPr lang="es-AR" sz="2000" i="1" dirty="0" smtClean="0"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es-AR" sz="1400" dirty="0" smtClean="0">
                    <a:latin typeface="Times New Roman" pitchFamily="18" charset="0"/>
                    <a:cs typeface="Times New Roman" pitchFamily="18" charset="0"/>
                  </a:rPr>
                  <a:t>16 </a:t>
                </a: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es igual a 11,8.</a:t>
                </a:r>
              </a:p>
              <a:p>
                <a:pPr eaLnBrk="1" hangingPunct="1"/>
                <a:endParaRPr lang="es-AR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342900" indent="-342900" eaLnBrk="1" hangingPunct="1">
                  <a:buFontTx/>
                  <a:buChar char="-"/>
                </a:pPr>
                <a:r>
                  <a:rPr lang="es-AR" sz="2000" dirty="0">
                    <a:latin typeface="Times New Roman" pitchFamily="18" charset="0"/>
                    <a:cs typeface="Times New Roman" pitchFamily="18" charset="0"/>
                  </a:rPr>
                  <a:t>El </a:t>
                </a:r>
                <a:r>
                  <a:rPr lang="es-AR" sz="2000" dirty="0" err="1">
                    <a:latin typeface="Times New Roman" pitchFamily="18" charset="0"/>
                    <a:cs typeface="Times New Roman" pitchFamily="18" charset="0"/>
                  </a:rPr>
                  <a:t>digrafo</a:t>
                </a:r>
                <a:r>
                  <a:rPr lang="es-AR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  <m:t>𝑃</m:t>
                        </m:r>
                      </m:e>
                      <m:sub>
                        <m: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  <m:r>
                      <a:rPr lang="es-AR" sz="2000" i="1">
                        <a:latin typeface="Cambria Math"/>
                        <a:ea typeface="Cambria Math"/>
                        <a:cs typeface="Times New Roman" pitchFamily="18" charset="0"/>
                      </a:rPr>
                      <m:t>∪</m:t>
                    </m:r>
                  </m:oMath>
                </a14:m>
                <a:r>
                  <a:rPr lang="es-AR" sz="2000" dirty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  <m:t>𝑃</m:t>
                        </m:r>
                      </m:e>
                      <m:sub>
                        <m: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  <m:r>
                      <a:rPr lang="es-AR" sz="2000" i="1">
                        <a:latin typeface="Cambria Math"/>
                        <a:ea typeface="Cambria Math"/>
                        <a:cs typeface="Times New Roman" pitchFamily="18" charset="0"/>
                      </a:rPr>
                      <m:t>∪</m:t>
                    </m:r>
                  </m:oMath>
                </a14:m>
                <a:r>
                  <a:rPr lang="es-AR" sz="2000" dirty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  <m:t>𝑃</m:t>
                        </m:r>
                      </m:e>
                      <m:sub>
                        <m: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s-AR" sz="2000" dirty="0">
                    <a:latin typeface="Times New Roman" pitchFamily="18" charset="0"/>
                    <a:cs typeface="Times New Roman" pitchFamily="18" charset="0"/>
                  </a:rPr>
                  <a:t>    es el </a:t>
                </a:r>
                <a:r>
                  <a:rPr lang="es-AR" sz="2000" dirty="0" err="1">
                    <a:latin typeface="Times New Roman" pitchFamily="18" charset="0"/>
                    <a:cs typeface="Times New Roman" pitchFamily="18" charset="0"/>
                  </a:rPr>
                  <a:t>digrafo</a:t>
                </a:r>
                <a:r>
                  <a:rPr lang="es-AR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(3,0) </a:t>
                </a:r>
                <a:r>
                  <a:rPr lang="es-AR" sz="2000" dirty="0">
                    <a:latin typeface="Times New Roman" pitchFamily="18" charset="0"/>
                    <a:cs typeface="Times New Roman" pitchFamily="18" charset="0"/>
                  </a:rPr>
                  <a:t>adjunto de </a:t>
                </a:r>
                <a:r>
                  <a:rPr lang="es-AR" sz="2000" i="1" dirty="0" smtClean="0"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es-AR" sz="1400" dirty="0" smtClean="0">
                    <a:latin typeface="Times New Roman" pitchFamily="18" charset="0"/>
                    <a:cs typeface="Times New Roman" pitchFamily="18" charset="0"/>
                  </a:rPr>
                  <a:t>8. </a:t>
                </a:r>
                <a:endParaRPr lang="es-AR" sz="1400" dirty="0">
                  <a:latin typeface="Times New Roman" pitchFamily="18" charset="0"/>
                  <a:cs typeface="Times New Roman" pitchFamily="18" charset="0"/>
                </a:endParaRPr>
              </a:p>
              <a:p>
                <a:pPr eaLnBrk="1" hangingPunct="1"/>
                <a:r>
                  <a:rPr lang="es-AR" sz="2000" dirty="0">
                    <a:latin typeface="Times New Roman" pitchFamily="18" charset="0"/>
                    <a:cs typeface="Times New Roman" pitchFamily="18" charset="0"/>
                  </a:rPr>
                  <a:t>En este caso se tiene que la suma de la energía </a:t>
                </a:r>
                <a:r>
                  <a:rPr lang="es-AR" sz="2000" dirty="0" err="1">
                    <a:latin typeface="Times New Roman" pitchFamily="18" charset="0"/>
                    <a:cs typeface="Times New Roman" pitchFamily="18" charset="0"/>
                  </a:rPr>
                  <a:t>laplaciana</a:t>
                </a:r>
                <a:r>
                  <a:rPr lang="es-AR" sz="2000" dirty="0">
                    <a:latin typeface="Times New Roman" pitchFamily="18" charset="0"/>
                    <a:cs typeface="Times New Roman" pitchFamily="18" charset="0"/>
                  </a:rPr>
                  <a:t> de sus componentes es igual a </a:t>
                </a: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4 </a:t>
                </a:r>
                <a:r>
                  <a:rPr lang="es-AR" sz="2000" dirty="0">
                    <a:latin typeface="Times New Roman" pitchFamily="18" charset="0"/>
                    <a:cs typeface="Times New Roman" pitchFamily="18" charset="0"/>
                  </a:rPr>
                  <a:t>y la energía </a:t>
                </a:r>
                <a:r>
                  <a:rPr lang="es-AR" sz="2000" dirty="0" err="1">
                    <a:latin typeface="Times New Roman" pitchFamily="18" charset="0"/>
                    <a:cs typeface="Times New Roman" pitchFamily="18" charset="0"/>
                  </a:rPr>
                  <a:t>laplaciana</a:t>
                </a:r>
                <a:r>
                  <a:rPr lang="es-AR" sz="2000" dirty="0">
                    <a:latin typeface="Times New Roman" pitchFamily="18" charset="0"/>
                    <a:cs typeface="Times New Roman" pitchFamily="18" charset="0"/>
                  </a:rPr>
                  <a:t> del (3,0) adjunto de </a:t>
                </a:r>
                <a:r>
                  <a:rPr lang="es-AR" sz="2000" i="1" dirty="0" smtClean="0"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es-AR" sz="1400" dirty="0" smtClean="0">
                    <a:latin typeface="Times New Roman" pitchFamily="18" charset="0"/>
                    <a:cs typeface="Times New Roman" pitchFamily="18" charset="0"/>
                  </a:rPr>
                  <a:t>8 </a:t>
                </a:r>
                <a:r>
                  <a:rPr lang="es-AR" sz="2000" dirty="0">
                    <a:latin typeface="Times New Roman" pitchFamily="18" charset="0"/>
                    <a:cs typeface="Times New Roman" pitchFamily="18" charset="0"/>
                  </a:rPr>
                  <a:t>es igual a </a:t>
                </a: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4,4.</a:t>
                </a:r>
              </a:p>
              <a:p>
                <a:pPr eaLnBrk="1" hangingPunct="1"/>
                <a:endParaRPr lang="es-AR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342900" indent="-342900" eaLnBrk="1" hangingPunct="1">
                  <a:buFontTx/>
                  <a:buChar char="-"/>
                </a:pPr>
                <a:r>
                  <a:rPr lang="es-AR" sz="2000" dirty="0">
                    <a:latin typeface="Times New Roman" pitchFamily="18" charset="0"/>
                    <a:cs typeface="Times New Roman" pitchFamily="18" charset="0"/>
                  </a:rPr>
                  <a:t>El </a:t>
                </a:r>
                <a:r>
                  <a:rPr lang="es-AR" sz="2000" dirty="0" err="1">
                    <a:latin typeface="Times New Roman" pitchFamily="18" charset="0"/>
                    <a:cs typeface="Times New Roman" pitchFamily="18" charset="0"/>
                  </a:rPr>
                  <a:t>digrafo</a:t>
                </a:r>
                <a:r>
                  <a:rPr lang="es-AR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  <m:t>𝑃</m:t>
                        </m:r>
                      </m:e>
                      <m:sub>
                        <m: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  <m:r>
                      <a:rPr lang="es-AR" sz="2000" i="1">
                        <a:latin typeface="Cambria Math"/>
                        <a:ea typeface="Cambria Math"/>
                        <a:cs typeface="Times New Roman" pitchFamily="18" charset="0"/>
                      </a:rPr>
                      <m:t>∪</m:t>
                    </m:r>
                  </m:oMath>
                </a14:m>
                <a:r>
                  <a:rPr lang="es-AR" sz="2000" dirty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  <m:t>𝑃</m:t>
                        </m:r>
                      </m:e>
                      <m:sub>
                        <m: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  <m:r>
                      <a:rPr lang="es-AR" sz="2000" i="1">
                        <a:latin typeface="Cambria Math"/>
                        <a:ea typeface="Cambria Math"/>
                        <a:cs typeface="Times New Roman" pitchFamily="18" charset="0"/>
                      </a:rPr>
                      <m:t>∪</m:t>
                    </m:r>
                  </m:oMath>
                </a14:m>
                <a:r>
                  <a:rPr lang="es-AR" sz="2000" dirty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s-AR" sz="2000" i="1">
                            <a:latin typeface="Cambria Math"/>
                            <a:cs typeface="Times New Roman" pitchFamily="18" charset="0"/>
                          </a:rPr>
                          <m:t>𝑃</m:t>
                        </m:r>
                      </m:e>
                      <m:sub>
                        <m: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s-AR" sz="2000" dirty="0">
                    <a:latin typeface="Times New Roman" pitchFamily="18" charset="0"/>
                    <a:cs typeface="Times New Roman" pitchFamily="18" charset="0"/>
                  </a:rPr>
                  <a:t>    es el </a:t>
                </a:r>
                <a:r>
                  <a:rPr lang="es-AR" sz="2000" dirty="0" err="1">
                    <a:latin typeface="Times New Roman" pitchFamily="18" charset="0"/>
                    <a:cs typeface="Times New Roman" pitchFamily="18" charset="0"/>
                  </a:rPr>
                  <a:t>digrafo</a:t>
                </a:r>
                <a:r>
                  <a:rPr lang="es-AR" sz="2000" dirty="0">
                    <a:latin typeface="Times New Roman" pitchFamily="18" charset="0"/>
                    <a:cs typeface="Times New Roman" pitchFamily="18" charset="0"/>
                  </a:rPr>
                  <a:t> (3,0) adjunto de </a:t>
                </a:r>
                <a:r>
                  <a:rPr lang="es-AR" sz="2000" i="1" dirty="0" smtClean="0"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es-AR" sz="1400" dirty="0" smtClean="0">
                    <a:latin typeface="Times New Roman" pitchFamily="18" charset="0"/>
                    <a:cs typeface="Times New Roman" pitchFamily="18" charset="0"/>
                  </a:rPr>
                  <a:t>10. </a:t>
                </a:r>
                <a:endParaRPr lang="es-AR" sz="1400" dirty="0">
                  <a:latin typeface="Times New Roman" pitchFamily="18" charset="0"/>
                  <a:cs typeface="Times New Roman" pitchFamily="18" charset="0"/>
                </a:endParaRPr>
              </a:p>
              <a:p>
                <a:pPr eaLnBrk="1" hangingPunct="1"/>
                <a:r>
                  <a:rPr lang="es-AR" sz="2000" dirty="0">
                    <a:latin typeface="Times New Roman" pitchFamily="18" charset="0"/>
                    <a:cs typeface="Times New Roman" pitchFamily="18" charset="0"/>
                  </a:rPr>
                  <a:t>En este caso se tiene que la suma de la energía </a:t>
                </a:r>
                <a:r>
                  <a:rPr lang="es-AR" sz="2000" dirty="0" err="1">
                    <a:latin typeface="Times New Roman" pitchFamily="18" charset="0"/>
                    <a:cs typeface="Times New Roman" pitchFamily="18" charset="0"/>
                  </a:rPr>
                  <a:t>laplaciana</a:t>
                </a:r>
                <a:r>
                  <a:rPr lang="es-AR" sz="2000" dirty="0">
                    <a:latin typeface="Times New Roman" pitchFamily="18" charset="0"/>
                    <a:cs typeface="Times New Roman" pitchFamily="18" charset="0"/>
                  </a:rPr>
                  <a:t> de sus componentes es igual a </a:t>
                </a: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7,33 </a:t>
                </a:r>
                <a:r>
                  <a:rPr lang="es-AR" sz="2000" dirty="0">
                    <a:latin typeface="Times New Roman" pitchFamily="18" charset="0"/>
                    <a:cs typeface="Times New Roman" pitchFamily="18" charset="0"/>
                  </a:rPr>
                  <a:t>y la energía </a:t>
                </a:r>
                <a:r>
                  <a:rPr lang="es-AR" sz="2000" dirty="0" err="1">
                    <a:latin typeface="Times New Roman" pitchFamily="18" charset="0"/>
                    <a:cs typeface="Times New Roman" pitchFamily="18" charset="0"/>
                  </a:rPr>
                  <a:t>laplaciana</a:t>
                </a:r>
                <a:r>
                  <a:rPr lang="es-AR" sz="2000" dirty="0">
                    <a:latin typeface="Times New Roman" pitchFamily="18" charset="0"/>
                    <a:cs typeface="Times New Roman" pitchFamily="18" charset="0"/>
                  </a:rPr>
                  <a:t> del (3,0) adjunto de </a:t>
                </a:r>
                <a:r>
                  <a:rPr lang="es-AR" sz="2000" i="1" dirty="0"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es-AR" sz="1400" dirty="0">
                    <a:latin typeface="Times New Roman" pitchFamily="18" charset="0"/>
                    <a:cs typeface="Times New Roman" pitchFamily="18" charset="0"/>
                  </a:rPr>
                  <a:t>8 </a:t>
                </a:r>
                <a:r>
                  <a:rPr lang="es-AR" sz="2000" dirty="0">
                    <a:latin typeface="Times New Roman" pitchFamily="18" charset="0"/>
                    <a:cs typeface="Times New Roman" pitchFamily="18" charset="0"/>
                  </a:rPr>
                  <a:t>es igual a </a:t>
                </a: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7.14.  </a:t>
                </a:r>
                <a:endParaRPr lang="es-AR" sz="2000" dirty="0"/>
              </a:p>
            </p:txBody>
          </p:sp>
        </mc:Choice>
        <mc:Fallback xmlns="">
          <p:sp>
            <p:nvSpPr>
              <p:cNvPr id="5" name="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1964" y="764704"/>
                <a:ext cx="7848600" cy="5324535"/>
              </a:xfrm>
              <a:prstGeom prst="rect">
                <a:avLst/>
              </a:prstGeom>
              <a:blipFill rotWithShape="1">
                <a:blip r:embed="rId2"/>
                <a:stretch>
                  <a:fillRect l="-776" t="-572" r="-155" b="-103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986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>
            <a:spLocks noChangeArrowheads="1"/>
          </p:cNvSpPr>
          <p:nvPr/>
        </p:nvSpPr>
        <p:spPr bwMode="auto">
          <a:xfrm>
            <a:off x="603548" y="571620"/>
            <a:ext cx="73136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Ahora consideraremos el </a:t>
            </a:r>
            <a:r>
              <a:rPr lang="es-AR" sz="2000" dirty="0" err="1">
                <a:latin typeface="Times New Roman" pitchFamily="18" charset="0"/>
                <a:cs typeface="Times New Roman" pitchFamily="18" charset="0"/>
              </a:rPr>
              <a:t>digrafo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sz="2000" i="1" dirty="0" err="1" smtClean="0">
                <a:latin typeface="Times New Roman" pitchFamily="18" charset="0"/>
                <a:cs typeface="Times New Roman" pitchFamily="18" charset="0"/>
              </a:rPr>
              <a:t>Cn</a:t>
            </a:r>
            <a:r>
              <a:rPr lang="es-A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y su (</a:t>
            </a:r>
            <a:r>
              <a:rPr lang="es-AR" sz="2000" i="1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AR" sz="2000" dirty="0" err="1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AR" sz="2000" i="1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) adjunto….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35471" y="1058640"/>
            <a:ext cx="7312025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Sea el </a:t>
            </a:r>
            <a:r>
              <a:rPr lang="es-AR" sz="2000" dirty="0" err="1">
                <a:latin typeface="Times New Roman" pitchFamily="18" charset="0"/>
                <a:cs typeface="Times New Roman" pitchFamily="18" charset="0"/>
              </a:rPr>
              <a:t>digrafo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sz="2000" i="1" dirty="0" err="1" smtClean="0">
                <a:latin typeface="Times New Roman" pitchFamily="18" charset="0"/>
                <a:cs typeface="Times New Roman" pitchFamily="18" charset="0"/>
              </a:rPr>
              <a:t>Cn</a:t>
            </a:r>
            <a:r>
              <a:rPr lang="es-A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de vértices V</a:t>
            </a:r>
            <a:r>
              <a:rPr lang="es-AR" sz="1400" i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, V</a:t>
            </a:r>
            <a:r>
              <a:rPr lang="es-AR" sz="1400" i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,……,</a:t>
            </a:r>
            <a:r>
              <a:rPr lang="es-AR" sz="2000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s-AR" sz="1400" i="1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 y arcos a</a:t>
            </a:r>
            <a:r>
              <a:rPr lang="es-AR" sz="12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, a</a:t>
            </a:r>
            <a:r>
              <a:rPr lang="es-AR" sz="12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,……,</a:t>
            </a:r>
            <a:r>
              <a:rPr lang="es-AR" sz="2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AR" sz="12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s-A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s-AR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s-AR" sz="2000" i="1" dirty="0" err="1" smtClean="0">
                <a:latin typeface="Times New Roman" pitchFamily="18" charset="0"/>
                <a:cs typeface="Times New Roman" pitchFamily="18" charset="0"/>
              </a:rPr>
              <a:t>Cn</a:t>
            </a:r>
            <a:r>
              <a:rPr lang="es-AR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tendrá orden </a:t>
            </a:r>
            <a:r>
              <a:rPr lang="es-AR" sz="20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 y tamaño </a:t>
            </a:r>
            <a:r>
              <a:rPr lang="es-AR" sz="2000" i="1" dirty="0" smtClean="0">
                <a:latin typeface="Times New Roman" pitchFamily="18" charset="0"/>
                <a:cs typeface="Times New Roman" pitchFamily="18" charset="0"/>
              </a:rPr>
              <a:t>n.</a:t>
            </a:r>
            <a:endParaRPr lang="es-AR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7 CuadroTexto"/>
          <p:cNvSpPr txBox="1">
            <a:spLocks noChangeArrowheads="1"/>
          </p:cNvSpPr>
          <p:nvPr/>
        </p:nvSpPr>
        <p:spPr bwMode="auto">
          <a:xfrm>
            <a:off x="323850" y="1772816"/>
            <a:ext cx="80645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Su </a:t>
            </a:r>
            <a:r>
              <a:rPr lang="es-AR" sz="2000" dirty="0" err="1">
                <a:latin typeface="Times New Roman" pitchFamily="18" charset="0"/>
                <a:cs typeface="Times New Roman" pitchFamily="18" charset="0"/>
              </a:rPr>
              <a:t>digrafo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AR" sz="2000" i="1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AR" sz="2000" dirty="0" err="1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AR" sz="2000" i="1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) adjunto</a:t>
            </a:r>
            <a:r>
              <a:rPr lang="es-AR" sz="2000" dirty="0" smtClean="0">
                <a:latin typeface="Times New Roman" pitchFamily="18" charset="0"/>
                <a:cs typeface="Times New Roman" pitchFamily="18" charset="0"/>
              </a:rPr>
              <a:t>……</a:t>
            </a:r>
          </a:p>
          <a:p>
            <a:pPr eaLnBrk="1" hangingPunct="1"/>
            <a:endParaRPr lang="es-AR" sz="20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Tendrá tantos vértices como caminos de longitud </a:t>
            </a:r>
            <a:r>
              <a:rPr lang="es-AR" sz="2000" i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 existan en </a:t>
            </a:r>
            <a:r>
              <a:rPr lang="es-AR" sz="2000" i="1" dirty="0" err="1" smtClean="0">
                <a:latin typeface="Times New Roman" pitchFamily="18" charset="0"/>
                <a:cs typeface="Times New Roman" pitchFamily="18" charset="0"/>
              </a:rPr>
              <a:t>Cn</a:t>
            </a:r>
            <a:r>
              <a:rPr lang="es-AR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sz="2000" i="1" dirty="0">
                <a:latin typeface="Times New Roman" pitchFamily="18" charset="0"/>
                <a:cs typeface="Times New Roman" pitchFamily="18" charset="0"/>
              </a:rPr>
              <a:t>……</a:t>
            </a:r>
          </a:p>
          <a:p>
            <a:pPr eaLnBrk="1" hangingPunct="1"/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el </a:t>
            </a:r>
            <a:r>
              <a:rPr lang="es-AR" sz="2000" u="sng" dirty="0">
                <a:latin typeface="Times New Roman" pitchFamily="18" charset="0"/>
                <a:cs typeface="Times New Roman" pitchFamily="18" charset="0"/>
              </a:rPr>
              <a:t>primer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 camino comienza en el arco a</a:t>
            </a:r>
            <a:r>
              <a:rPr lang="es-AR" sz="12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y termina en a</a:t>
            </a:r>
            <a:r>
              <a:rPr lang="es-AR" sz="12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/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y el </a:t>
            </a:r>
            <a:r>
              <a:rPr lang="es-AR" sz="2000" u="sng" dirty="0">
                <a:latin typeface="Times New Roman" pitchFamily="18" charset="0"/>
                <a:cs typeface="Times New Roman" pitchFamily="18" charset="0"/>
              </a:rPr>
              <a:t>último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 camino </a:t>
            </a:r>
            <a:r>
              <a:rPr lang="es-AR" sz="2000" dirty="0" smtClean="0">
                <a:latin typeface="Times New Roman" pitchFamily="18" charset="0"/>
                <a:cs typeface="Times New Roman" pitchFamily="18" charset="0"/>
              </a:rPr>
              <a:t>comenzará 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en </a:t>
            </a:r>
            <a:r>
              <a:rPr lang="es-AR" sz="2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AR" sz="12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s-AR" sz="12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Por lo </a:t>
            </a:r>
            <a:r>
              <a:rPr lang="es-AR" sz="2000" dirty="0" smtClean="0">
                <a:latin typeface="Times New Roman" pitchFamily="18" charset="0"/>
                <a:cs typeface="Times New Roman" pitchFamily="18" charset="0"/>
              </a:rPr>
              <a:t>tanto, 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el </a:t>
            </a:r>
            <a:r>
              <a:rPr lang="es-AR" sz="2000" dirty="0" err="1">
                <a:latin typeface="Times New Roman" pitchFamily="18" charset="0"/>
                <a:cs typeface="Times New Roman" pitchFamily="18" charset="0"/>
              </a:rPr>
              <a:t>digrafo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AR" sz="2000" i="1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AR" sz="2000" dirty="0" err="1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AR" sz="2000" i="1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) adjunto de </a:t>
            </a:r>
            <a:r>
              <a:rPr lang="es-AR" sz="2000" i="1" dirty="0" err="1" smtClean="0">
                <a:latin typeface="Times New Roman" pitchFamily="18" charset="0"/>
                <a:cs typeface="Times New Roman" pitchFamily="18" charset="0"/>
              </a:rPr>
              <a:t>Cn</a:t>
            </a:r>
            <a:r>
              <a:rPr lang="es-A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será de </a:t>
            </a:r>
            <a:r>
              <a:rPr lang="es-AR" sz="2000" b="1" u="sng" dirty="0">
                <a:latin typeface="Times New Roman" pitchFamily="18" charset="0"/>
                <a:cs typeface="Times New Roman" pitchFamily="18" charset="0"/>
              </a:rPr>
              <a:t>orden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sz="2000" i="1" dirty="0" smtClean="0">
                <a:latin typeface="Times New Roman" pitchFamily="18" charset="0"/>
                <a:cs typeface="Times New Roman" pitchFamily="18" charset="0"/>
              </a:rPr>
              <a:t>n.</a:t>
            </a:r>
          </a:p>
          <a:p>
            <a:pPr eaLnBrk="1" hangingPunct="1"/>
            <a:r>
              <a:rPr lang="es-AR" sz="2000" dirty="0" smtClean="0">
                <a:latin typeface="Times New Roman" pitchFamily="18" charset="0"/>
                <a:cs typeface="Times New Roman" pitchFamily="18" charset="0"/>
              </a:rPr>
              <a:t>Denominaremos</a:t>
            </a:r>
            <a:r>
              <a:rPr lang="es-AR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sz="2000" dirty="0" err="1" smtClean="0">
                <a:latin typeface="Times New Roman" pitchFamily="18" charset="0"/>
                <a:cs typeface="Times New Roman" pitchFamily="18" charset="0"/>
              </a:rPr>
              <a:t>V´</a:t>
            </a:r>
            <a:r>
              <a:rPr lang="es-AR" sz="20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s-AR" sz="2000" dirty="0" smtClean="0">
                <a:latin typeface="Times New Roman" pitchFamily="18" charset="0"/>
                <a:cs typeface="Times New Roman" pitchFamily="18" charset="0"/>
              </a:rPr>
              <a:t>  al vértice del </a:t>
            </a:r>
            <a:r>
              <a:rPr lang="es-AR" sz="2000" dirty="0" err="1" smtClean="0">
                <a:latin typeface="Times New Roman" pitchFamily="18" charset="0"/>
                <a:cs typeface="Times New Roman" pitchFamily="18" charset="0"/>
              </a:rPr>
              <a:t>digrafo</a:t>
            </a:r>
            <a:r>
              <a:rPr lang="es-AR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AR" sz="2000" i="1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AR" sz="2000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AR" sz="2000" i="1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AR" sz="2000" dirty="0" smtClean="0">
                <a:latin typeface="Times New Roman" pitchFamily="18" charset="0"/>
                <a:cs typeface="Times New Roman" pitchFamily="18" charset="0"/>
              </a:rPr>
              <a:t>) adjunto de </a:t>
            </a:r>
            <a:r>
              <a:rPr lang="es-AR" sz="2000" i="1" dirty="0" err="1" smtClean="0">
                <a:latin typeface="Times New Roman" pitchFamily="18" charset="0"/>
                <a:cs typeface="Times New Roman" pitchFamily="18" charset="0"/>
              </a:rPr>
              <a:t>Cn</a:t>
            </a:r>
            <a:r>
              <a:rPr lang="es-AR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sz="2000" dirty="0" smtClean="0">
                <a:latin typeface="Times New Roman" pitchFamily="18" charset="0"/>
                <a:cs typeface="Times New Roman" pitchFamily="18" charset="0"/>
              </a:rPr>
              <a:t>al que representa al camino de </a:t>
            </a:r>
            <a:r>
              <a:rPr lang="es-AR" sz="2000" i="1" dirty="0" err="1" smtClean="0">
                <a:latin typeface="Times New Roman" pitchFamily="18" charset="0"/>
                <a:cs typeface="Times New Roman" pitchFamily="18" charset="0"/>
              </a:rPr>
              <a:t>Cn</a:t>
            </a:r>
            <a:r>
              <a:rPr lang="es-AR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sz="2000" dirty="0" smtClean="0">
                <a:latin typeface="Times New Roman" pitchFamily="18" charset="0"/>
                <a:cs typeface="Times New Roman" pitchFamily="18" charset="0"/>
              </a:rPr>
              <a:t>que comienza en el arco </a:t>
            </a:r>
            <a:r>
              <a:rPr lang="es-AR" sz="2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AR" sz="1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s-AR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sz="20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s-AR" sz="2000" dirty="0" smtClean="0">
                <a:latin typeface="Times New Roman" pitchFamily="18" charset="0"/>
                <a:cs typeface="Times New Roman" pitchFamily="18" charset="0"/>
              </a:rPr>
              <a:t> variando entre 1 y </a:t>
            </a:r>
            <a:r>
              <a:rPr lang="es-AR" sz="20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s-AR" sz="2000" dirty="0" smtClean="0">
                <a:latin typeface="Times New Roman" pitchFamily="18" charset="0"/>
                <a:cs typeface="Times New Roman" pitchFamily="18" charset="0"/>
              </a:rPr>
              <a:t>. Lo mismo vale para el tamaño, que es </a:t>
            </a:r>
            <a:r>
              <a:rPr lang="es-AR" sz="20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s-AR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8 CuadroTexto"/>
          <p:cNvSpPr txBox="1">
            <a:spLocks noChangeArrowheads="1"/>
          </p:cNvSpPr>
          <p:nvPr/>
        </p:nvSpPr>
        <p:spPr bwMode="auto">
          <a:xfrm>
            <a:off x="435471" y="4863752"/>
            <a:ext cx="75009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Ahora nos falta encontrar la cantidad de componentes del </a:t>
            </a:r>
            <a:r>
              <a:rPr lang="es-AR" sz="2000" dirty="0" err="1">
                <a:latin typeface="Times New Roman" pitchFamily="18" charset="0"/>
                <a:cs typeface="Times New Roman" pitchFamily="18" charset="0"/>
              </a:rPr>
              <a:t>digrafo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AR" sz="2000" i="1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AR" sz="2000" dirty="0" err="1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AR" sz="2000" i="1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) adjunto de </a:t>
            </a:r>
            <a:r>
              <a:rPr lang="es-AR" sz="2000" i="1" dirty="0" err="1" smtClean="0">
                <a:latin typeface="Times New Roman" pitchFamily="18" charset="0"/>
                <a:cs typeface="Times New Roman" pitchFamily="18" charset="0"/>
              </a:rPr>
              <a:t>Cn</a:t>
            </a:r>
            <a:r>
              <a:rPr lang="es-AR" sz="2000" i="1" dirty="0">
                <a:latin typeface="Times New Roman" pitchFamily="18" charset="0"/>
                <a:cs typeface="Times New Roman" pitchFamily="18" charset="0"/>
              </a:rPr>
              <a:t>………</a:t>
            </a:r>
          </a:p>
        </p:txBody>
      </p:sp>
      <p:sp>
        <p:nvSpPr>
          <p:cNvPr id="7174" name="9 Marcador de pie de página"/>
          <p:cNvSpPr>
            <a:spLocks noGrp="1"/>
          </p:cNvSpPr>
          <p:nvPr>
            <p:ph type="ftr" sz="quarter" idx="11"/>
          </p:nvPr>
        </p:nvSpPr>
        <p:spPr bwMode="auto">
          <a:xfrm rot="16200000">
            <a:off x="6318250" y="2779713"/>
            <a:ext cx="4905375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s-AR" dirty="0">
                <a:solidFill>
                  <a:schemeClr val="bg2"/>
                </a:solidFill>
              </a:rPr>
              <a:t>REUNION ANUAL DE LA UNION MATEMATICA ARGENTINA. BAHÍA BLANCA 2016.</a:t>
            </a:r>
            <a:endParaRPr lang="es-E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939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 rot="16200000">
            <a:off x="6337796" y="2799258"/>
            <a:ext cx="4866283" cy="365125"/>
          </a:xfrm>
        </p:spPr>
        <p:txBody>
          <a:bodyPr/>
          <a:lstStyle/>
          <a:p>
            <a:pPr>
              <a:defRPr/>
            </a:pPr>
            <a:r>
              <a:rPr lang="es-AR" dirty="0" smtClean="0"/>
              <a:t>REUNION ANUAL DE LA UNION MATEMATICA ARGENTINA. BAHÍA BLANCA 2016.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321048" y="188640"/>
            <a:ext cx="79208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Para el caso de los ciclos se tiene que el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digrafo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ES" sz="2000" i="1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ES" sz="2000" i="1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) adjunto de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s-ES" sz="2000" i="1" baseline="-250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es de orden </a:t>
            </a:r>
            <a:r>
              <a:rPr lang="es-ES" sz="20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e igual a la unión de </a:t>
            </a:r>
            <a:r>
              <a:rPr lang="es-ES" sz="2000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componentes conexas iguales, siendo </a:t>
            </a:r>
            <a:r>
              <a:rPr lang="es-ES" sz="2000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el máximo común divisor (MCD) entre los valores  </a:t>
            </a:r>
            <a:r>
              <a:rPr lang="es-ES" sz="20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y (</a:t>
            </a:r>
            <a:r>
              <a:rPr lang="es-ES" sz="2000" i="1" dirty="0">
                <a:latin typeface="Times New Roman" pitchFamily="18" charset="0"/>
                <a:cs typeface="Times New Roman" pitchFamily="18" charset="0"/>
              </a:rPr>
              <a:t>h-j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) y el orden de cada una de las componentes es igual al cociente entre los valores de </a:t>
            </a:r>
            <a:r>
              <a:rPr lang="es-ES" sz="20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s-ES" sz="2000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s-AR" sz="20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9 CuadroTexto"/>
              <p:cNvSpPr txBox="1"/>
              <p:nvPr/>
            </p:nvSpPr>
            <p:spPr>
              <a:xfrm>
                <a:off x="388991" y="1742763"/>
                <a:ext cx="751202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s-AR" sz="2000" b="0" i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Si</m:t>
                      </m:r>
                      <m:r>
                        <a:rPr lang="es-AR" sz="2000" b="0" i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 </m:t>
                      </m:r>
                      <m:r>
                        <a:rPr lang="es-AR" sz="20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𝑎</m:t>
                      </m:r>
                      <m:r>
                        <a:rPr lang="es-AR" sz="2000" b="0" i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AR" sz="2000" b="0" i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y</m:t>
                      </m:r>
                      <m:r>
                        <a:rPr lang="es-AR" sz="2000" b="0" i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 </m:t>
                      </m:r>
                      <m:r>
                        <a:rPr lang="es-AR" sz="20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𝑏</m:t>
                      </m:r>
                      <m:r>
                        <a:rPr lang="es-AR" sz="2000" b="0" i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AR" sz="2000" b="0" i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son</m:t>
                      </m:r>
                      <m:r>
                        <a:rPr lang="es-AR" sz="2000" b="0" i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AR" sz="2000" b="0" i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enteros</m:t>
                      </m:r>
                      <m:r>
                        <a:rPr lang="es-AR" sz="2000" b="0" i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AR" sz="2000" b="0" i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con</m:t>
                      </m:r>
                      <m:r>
                        <a:rPr lang="es-AR" sz="2000" b="0" i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  </m:t>
                      </m:r>
                      <m:r>
                        <a:rPr lang="es-AR" sz="20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𝑏</m:t>
                      </m:r>
                      <m:r>
                        <a:rPr lang="es-AR" sz="2000" b="0" i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AR" sz="2000" b="0" i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distinto</m:t>
                      </m:r>
                      <m:r>
                        <a:rPr lang="es-AR" sz="2000" b="0" i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AR" sz="2000" b="0" i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de</m:t>
                      </m:r>
                      <m:r>
                        <a:rPr lang="es-AR" sz="2000" b="0" i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 </m:t>
                      </m:r>
                      <m:r>
                        <a:rPr lang="es-AR" sz="20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0 </m:t>
                      </m:r>
                      <m:r>
                        <a:rPr lang="es-AR" sz="20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𝑦</m:t>
                      </m:r>
                      <m:r>
                        <a:rPr lang="es-AR" sz="20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 </m:t>
                      </m:r>
                      <m:r>
                        <a:rPr lang="es-AR" sz="20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𝑟</m:t>
                      </m:r>
                      <m:r>
                        <a:rPr lang="es-AR" sz="20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AR" sz="2000" b="0" i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es</m:t>
                      </m:r>
                      <m:r>
                        <a:rPr lang="es-AR" sz="2000" b="0" i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AR" sz="2000" b="0" i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el</m:t>
                      </m:r>
                      <m:r>
                        <a:rPr lang="es-AR" sz="2000" b="0" i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AR" sz="2000" b="0" i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resto</m:t>
                      </m:r>
                      <m:r>
                        <a:rPr lang="es-AR" sz="2000" b="0" i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AR" sz="2000" b="0" i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de</m:t>
                      </m:r>
                      <m:r>
                        <a:rPr lang="es-AR" sz="2000" b="0" i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AR" sz="2000" b="0" i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dividir</m:t>
                      </m:r>
                      <m:r>
                        <a:rPr lang="es-AR" sz="20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 </m:t>
                      </m:r>
                    </m:oMath>
                  </m:oMathPara>
                </a14:m>
                <a:endParaRPr lang="es-AR" sz="2000" b="0" i="1" dirty="0" smtClean="0">
                  <a:latin typeface="Cambria Math"/>
                  <a:ea typeface="Cambria Math"/>
                  <a:cs typeface="Times New Roman" pitchFamily="18" charset="0"/>
                </a:endParaRPr>
              </a:p>
              <a:p>
                <a:pPr lvl="0" algn="ctr"/>
                <a14:m>
                  <m:oMath xmlns:m="http://schemas.openxmlformats.org/officeDocument/2006/math">
                    <m:r>
                      <a:rPr lang="es-AR" sz="20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     </m:t>
                    </m:r>
                    <m:r>
                      <a:rPr lang="es-AR" sz="20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𝑎</m:t>
                    </m:r>
                    <m:r>
                      <a:rPr lang="es-AR" sz="20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 </m:t>
                    </m:r>
                    <m:r>
                      <a:rPr lang="es-AR" sz="20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𝑝𝑜𝑟</m:t>
                    </m:r>
                    <m:r>
                      <a:rPr lang="es-AR" sz="20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 </m:t>
                    </m:r>
                    <m:r>
                      <a:rPr lang="es-AR" sz="20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𝑏</m:t>
                    </m:r>
                    <m:r>
                      <a:rPr lang="es-AR" sz="20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s-AR" sz="2000" b="0" i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entonces</m:t>
                    </m:r>
                    <m:r>
                      <a:rPr lang="es-AR" sz="2000" b="0" i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AR" sz="2000" b="0" i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el</m:t>
                    </m:r>
                    <m:r>
                      <a:rPr lang="es-AR" sz="20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 </m:t>
                    </m:r>
                    <m:r>
                      <a:rPr lang="es-AR" sz="20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𝑀</m:t>
                    </m:r>
                  </m:oMath>
                </a14:m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CD (</a:t>
                </a:r>
                <a:r>
                  <a:rPr lang="es-AR" sz="2000" i="1" dirty="0" err="1" smtClean="0">
                    <a:latin typeface="Times New Roman" pitchFamily="18" charset="0"/>
                    <a:cs typeface="Times New Roman" pitchFamily="18" charset="0"/>
                  </a:rPr>
                  <a:t>a,b</a:t>
                </a: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) es igual al </a:t>
                </a:r>
                <a14:m>
                  <m:oMath xmlns:m="http://schemas.openxmlformats.org/officeDocument/2006/math">
                    <m:r>
                      <a:rPr lang="es-AR" sz="2000" i="1">
                        <a:latin typeface="Cambria Math"/>
                        <a:ea typeface="Cambria Math"/>
                        <a:cs typeface="Times New Roman" pitchFamily="18" charset="0"/>
                      </a:rPr>
                      <m:t>𝑀</m:t>
                    </m:r>
                  </m:oMath>
                </a14:m>
                <a:r>
                  <a:rPr lang="es-AR" sz="2000" dirty="0">
                    <a:latin typeface="Times New Roman" pitchFamily="18" charset="0"/>
                    <a:cs typeface="Times New Roman" pitchFamily="18" charset="0"/>
                  </a:rPr>
                  <a:t>CD </a:t>
                </a: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s-AR" sz="2000" i="1" dirty="0" err="1" smtClean="0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es-AR" sz="2000" dirty="0" err="1" smtClean="0"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es-AR" sz="2000" i="1" dirty="0" err="1" smtClean="0"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) </a:t>
                </a:r>
                <a:endParaRPr lang="es-AR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991" y="1742763"/>
                <a:ext cx="7512026" cy="707886"/>
              </a:xfrm>
              <a:prstGeom prst="rect">
                <a:avLst/>
              </a:prstGeom>
              <a:blipFill rotWithShape="1">
                <a:blip r:embed="rId2"/>
                <a:stretch>
                  <a:fillRect t="-4310" b="-1465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10 Flecha arriba"/>
          <p:cNvSpPr/>
          <p:nvPr/>
        </p:nvSpPr>
        <p:spPr>
          <a:xfrm>
            <a:off x="4041537" y="1487659"/>
            <a:ext cx="206935" cy="216024"/>
          </a:xfrm>
          <a:prstGeom prst="up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12" name="11 CuadroTexto"/>
          <p:cNvSpPr txBox="1">
            <a:spLocks noChangeArrowheads="1"/>
          </p:cNvSpPr>
          <p:nvPr/>
        </p:nvSpPr>
        <p:spPr bwMode="auto">
          <a:xfrm>
            <a:off x="246779" y="2780928"/>
            <a:ext cx="7907683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s-AR" sz="2000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modo de ejemplo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es-AR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1" hangingPunct="1">
              <a:buFontTx/>
              <a:buChar char="-"/>
            </a:pPr>
            <a:r>
              <a:rPr lang="es-AR" sz="2000" dirty="0" smtClean="0">
                <a:latin typeface="Times New Roman" pitchFamily="18" charset="0"/>
                <a:cs typeface="Times New Roman" pitchFamily="18" charset="0"/>
              </a:rPr>
              <a:t>El </a:t>
            </a:r>
            <a:r>
              <a:rPr lang="es-AR" sz="2000" dirty="0" err="1">
                <a:latin typeface="Times New Roman" pitchFamily="18" charset="0"/>
                <a:cs typeface="Times New Roman" pitchFamily="18" charset="0"/>
              </a:rPr>
              <a:t>digrafo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 (7,4) adjunto de </a:t>
            </a:r>
            <a:r>
              <a:rPr lang="es-AR" sz="20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s-AR" sz="1200" i="1" dirty="0" smtClean="0">
                <a:latin typeface="Times New Roman" pitchFamily="18" charset="0"/>
                <a:cs typeface="Times New Roman" pitchFamily="18" charset="0"/>
              </a:rPr>
              <a:t>38  ………..   </a:t>
            </a:r>
            <a:r>
              <a:rPr lang="es-AR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 es 38 y </a:t>
            </a:r>
            <a:r>
              <a:rPr lang="es-AR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s-AR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=3, el MCD entre ambos es 1, entonces tendrá una única componente conexa y el orden de la misma es igual al cociente entre 38 y 1. Por lo tanto el </a:t>
            </a:r>
            <a:r>
              <a:rPr lang="es-AR" dirty="0" err="1" smtClean="0">
                <a:latin typeface="Times New Roman" pitchFamily="18" charset="0"/>
                <a:cs typeface="Times New Roman" pitchFamily="18" charset="0"/>
              </a:rPr>
              <a:t>digrafo</a:t>
            </a: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 buscado es el mismo.</a:t>
            </a:r>
          </a:p>
          <a:p>
            <a:pPr marL="285750" indent="-285750" eaLnBrk="1" hangingPunct="1">
              <a:buFontTx/>
              <a:buChar char="-"/>
            </a:pPr>
            <a:endParaRPr lang="es-AR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s-AR" sz="2000" dirty="0" smtClean="0">
                <a:latin typeface="Times New Roman" pitchFamily="18" charset="0"/>
                <a:cs typeface="Times New Roman" pitchFamily="18" charset="0"/>
              </a:rPr>
              <a:t>- El </a:t>
            </a:r>
            <a:r>
              <a:rPr lang="es-AR" sz="2000" dirty="0" err="1">
                <a:latin typeface="Times New Roman" pitchFamily="18" charset="0"/>
                <a:cs typeface="Times New Roman" pitchFamily="18" charset="0"/>
              </a:rPr>
              <a:t>digrafo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sz="2000" dirty="0" smtClean="0">
                <a:latin typeface="Times New Roman" pitchFamily="18" charset="0"/>
                <a:cs typeface="Times New Roman" pitchFamily="18" charset="0"/>
              </a:rPr>
              <a:t>(6,2) 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adjunto de </a:t>
            </a:r>
            <a:r>
              <a:rPr lang="es-AR" sz="20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s-AR" sz="1200" i="1" dirty="0" smtClean="0">
                <a:latin typeface="Times New Roman" pitchFamily="18" charset="0"/>
                <a:cs typeface="Times New Roman" pitchFamily="18" charset="0"/>
              </a:rPr>
              <a:t>36  </a:t>
            </a:r>
            <a:r>
              <a:rPr lang="es-AR" sz="1200" i="1" dirty="0">
                <a:latin typeface="Times New Roman" pitchFamily="18" charset="0"/>
                <a:cs typeface="Times New Roman" pitchFamily="18" charset="0"/>
              </a:rPr>
              <a:t>………..   </a:t>
            </a:r>
            <a:r>
              <a:rPr lang="es-AR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 es </a:t>
            </a: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36 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s-AR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s-AR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=4, 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el MCD entre ambos es </a:t>
            </a: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4, 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entonces tendrá </a:t>
            </a: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4 componentes conexas de orden 9.</a:t>
            </a:r>
            <a:endParaRPr lang="es-AR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12 CuadroTexto"/>
              <p:cNvSpPr txBox="1"/>
              <p:nvPr/>
            </p:nvSpPr>
            <p:spPr>
              <a:xfrm>
                <a:off x="436910" y="5085184"/>
                <a:ext cx="7623124" cy="14740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Como: </a:t>
                </a:r>
                <a14:m>
                  <m:oMath xmlns:m="http://schemas.openxmlformats.org/officeDocument/2006/math">
                    <m:r>
                      <a:rPr lang="es-AR" sz="2000" b="0" i="1" smtClean="0">
                        <a:latin typeface="Cambria Math"/>
                        <a:cs typeface="Times New Roman" pitchFamily="18" charset="0"/>
                      </a:rPr>
                      <m:t>𝐸𝐿</m:t>
                    </m:r>
                    <m:d>
                      <m:dPr>
                        <m:ctrlP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𝐺</m:t>
                        </m:r>
                      </m:e>
                    </m:d>
                    <m:r>
                      <a:rPr lang="es-AR" sz="20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𝑖</m:t>
                        </m:r>
                        <m: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=1</m:t>
                        </m:r>
                      </m:sub>
                      <m:sup>
                        <m:r>
                          <a:rPr lang="es-AR" sz="2000" b="0" i="1" smtClean="0">
                            <a:latin typeface="Cambria Math"/>
                            <a:cs typeface="Times New Roman" pitchFamily="18" charset="0"/>
                          </a:rPr>
                          <m:t>𝑛</m:t>
                        </m:r>
                      </m:sup>
                      <m:e>
                        <m:d>
                          <m:dPr>
                            <m:begChr m:val="|"/>
                            <m:endChr m:val="|"/>
                            <m:ctrlPr>
                              <a:rPr lang="es-AR" sz="2000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sz="2000" b="0" i="1" smtClean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𝜆</m:t>
                                </m:r>
                              </m:e>
                              <m:sub>
                                <m: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s-AR" sz="2000" b="0" i="1" smtClean="0">
                                <a:latin typeface="Cambria Math"/>
                                <a:cs typeface="Times New Roman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2.</m:t>
                                </m:r>
                                <m: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𝑚</m:t>
                                </m:r>
                              </m:num>
                              <m:den>
                                <m:r>
                                  <a:rPr lang="es-AR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𝑛</m:t>
                                </m:r>
                              </m:den>
                            </m:f>
                          </m:e>
                        </m:d>
                      </m:e>
                    </m:nary>
                  </m:oMath>
                </a14:m>
                <a:r>
                  <a:rPr lang="es-AR" sz="2000" dirty="0" smtClean="0"/>
                  <a:t>.</a:t>
                </a:r>
                <a:endParaRPr lang="es-AR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Podemos afirmar que la energía </a:t>
                </a:r>
                <a:r>
                  <a:rPr lang="es-AR" sz="2000" dirty="0" err="1" smtClean="0">
                    <a:latin typeface="Times New Roman" pitchFamily="18" charset="0"/>
                    <a:cs typeface="Times New Roman" pitchFamily="18" charset="0"/>
                  </a:rPr>
                  <a:t>laplaciana</a:t>
                </a: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 del </a:t>
                </a:r>
                <a:r>
                  <a:rPr lang="es-AR" sz="2000" dirty="0" err="1">
                    <a:latin typeface="Times New Roman" pitchFamily="18" charset="0"/>
                    <a:cs typeface="Times New Roman" pitchFamily="18" charset="0"/>
                  </a:rPr>
                  <a:t>digrafo</a:t>
                </a:r>
                <a:r>
                  <a:rPr lang="es-AR" sz="2000" dirty="0">
                    <a:latin typeface="Times New Roman" pitchFamily="18" charset="0"/>
                    <a:cs typeface="Times New Roman" pitchFamily="18" charset="0"/>
                  </a:rPr>
                  <a:t> (</a:t>
                </a:r>
                <a:r>
                  <a:rPr lang="es-AR" sz="2000" i="1" dirty="0" err="1"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es-AR" sz="2000" dirty="0" err="1"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es-AR" sz="2000" i="1" dirty="0" err="1">
                    <a:latin typeface="Times New Roman" pitchFamily="18" charset="0"/>
                    <a:cs typeface="Times New Roman" pitchFamily="18" charset="0"/>
                  </a:rPr>
                  <a:t>j</a:t>
                </a:r>
                <a:r>
                  <a:rPr lang="es-AR" sz="2000" dirty="0">
                    <a:latin typeface="Times New Roman" pitchFamily="18" charset="0"/>
                    <a:cs typeface="Times New Roman" pitchFamily="18" charset="0"/>
                  </a:rPr>
                  <a:t>) adjunto de </a:t>
                </a:r>
                <a:r>
                  <a:rPr lang="es-AR" sz="2000" i="1" dirty="0" err="1" smtClean="0">
                    <a:latin typeface="Times New Roman" pitchFamily="18" charset="0"/>
                    <a:cs typeface="Times New Roman" pitchFamily="18" charset="0"/>
                  </a:rPr>
                  <a:t>Cn</a:t>
                </a:r>
                <a:r>
                  <a:rPr lang="es-AR" sz="20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es igual a la suma de las energías </a:t>
                </a:r>
                <a:r>
                  <a:rPr lang="es-AR" sz="2000" dirty="0" err="1" smtClean="0">
                    <a:latin typeface="Times New Roman" pitchFamily="18" charset="0"/>
                    <a:cs typeface="Times New Roman" pitchFamily="18" charset="0"/>
                  </a:rPr>
                  <a:t>laplacianas</a:t>
                </a: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 de cada una de las componentes conexas, ya que </a:t>
                </a:r>
                <a:r>
                  <a:rPr lang="es-AR" sz="2000" i="1" dirty="0" smtClean="0"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 y </a:t>
                </a:r>
                <a:r>
                  <a:rPr lang="es-AR" sz="2000" i="1" dirty="0" smtClean="0"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es-AR" sz="2000" dirty="0" smtClean="0">
                    <a:latin typeface="Times New Roman" pitchFamily="18" charset="0"/>
                    <a:cs typeface="Times New Roman" pitchFamily="18" charset="0"/>
                  </a:rPr>
                  <a:t> coinciden.</a:t>
                </a:r>
                <a:endParaRPr lang="es-AR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3" name="1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910" y="5085184"/>
                <a:ext cx="7623124" cy="1474058"/>
              </a:xfrm>
              <a:prstGeom prst="rect">
                <a:avLst/>
              </a:prstGeom>
              <a:blipFill rotWithShape="1">
                <a:blip r:embed="rId3"/>
                <a:stretch>
                  <a:fillRect l="-880" b="-661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3067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 animBg="1"/>
      <p:bldP spid="12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 rot="16200000">
            <a:off x="6229784" y="2691246"/>
            <a:ext cx="5082307" cy="365125"/>
          </a:xfrm>
        </p:spPr>
        <p:txBody>
          <a:bodyPr/>
          <a:lstStyle/>
          <a:p>
            <a:pPr>
              <a:defRPr/>
            </a:pPr>
            <a:r>
              <a:rPr lang="es-AR" dirty="0" smtClean="0"/>
              <a:t>REUNION ANUAL DE LA UNION MATEMATICA ARGENTINA. BAHÍA BLANCA 2016.</a:t>
            </a:r>
            <a:endParaRPr lang="es-ES" dirty="0"/>
          </a:p>
        </p:txBody>
      </p:sp>
      <p:sp>
        <p:nvSpPr>
          <p:cNvPr id="2" name="1 CuadroTexto"/>
          <p:cNvSpPr txBox="1"/>
          <p:nvPr/>
        </p:nvSpPr>
        <p:spPr>
          <a:xfrm>
            <a:off x="323528" y="866329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REFERENCIAS BIBLIOGRAFICAS</a:t>
            </a:r>
            <a:endParaRPr lang="es-AR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23528" y="1556792"/>
            <a:ext cx="77048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AR" dirty="0" err="1">
                <a:latin typeface="Times New Roman" pitchFamily="18" charset="0"/>
                <a:cs typeface="Times New Roman" pitchFamily="18" charset="0"/>
              </a:rPr>
              <a:t>Brouwer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, A.; </a:t>
            </a:r>
            <a:r>
              <a:rPr lang="es-AR" dirty="0" err="1">
                <a:latin typeface="Times New Roman" pitchFamily="18" charset="0"/>
                <a:cs typeface="Times New Roman" pitchFamily="18" charset="0"/>
              </a:rPr>
              <a:t>Haemers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, W. (2011) </a:t>
            </a:r>
            <a:r>
              <a:rPr lang="es-AR" dirty="0" err="1">
                <a:latin typeface="Times New Roman" pitchFamily="18" charset="0"/>
                <a:cs typeface="Times New Roman" pitchFamily="18" charset="0"/>
              </a:rPr>
              <a:t>Spectra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s-AR" dirty="0" err="1">
                <a:latin typeface="Times New Roman" pitchFamily="18" charset="0"/>
                <a:cs typeface="Times New Roman" pitchFamily="18" charset="0"/>
              </a:rPr>
              <a:t>graphs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. Ed. </a:t>
            </a:r>
            <a:r>
              <a:rPr lang="es-AR" dirty="0" err="1">
                <a:latin typeface="Times New Roman" pitchFamily="18" charset="0"/>
                <a:cs typeface="Times New Roman" pitchFamily="18" charset="0"/>
              </a:rPr>
              <a:t>Springer</a:t>
            </a:r>
            <a:endParaRPr lang="es-AR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Chiappa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R., </a:t>
            </a:r>
            <a:r>
              <a:rPr lang="es-ES" i="1" dirty="0">
                <a:latin typeface="Times New Roman" pitchFamily="18" charset="0"/>
                <a:cs typeface="Times New Roman" pitchFamily="18" charset="0"/>
              </a:rPr>
              <a:t>Palabras circulares equilibradas. Grafos Adjuntos.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INMABB –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  CONICET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Universidad Nacional del Sur.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(1982).</a:t>
            </a:r>
            <a:endParaRPr lang="es-AR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F.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Spectral Graph Theory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American Mathematical Society with support from  the National Science Foundation (1997).</a:t>
            </a:r>
            <a:endParaRPr lang="es-AR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Gutman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I; Zhou, B (2006).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Laplacian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energy of a graph. Linear Algebra and its applications 414. 29-37.</a:t>
            </a:r>
            <a:endParaRPr lang="es-AR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Fritscher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E. (2011).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Propriedades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espectrais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 um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grafo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Universidade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Federal do Rio Grande do Soul. Porto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Alegre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endParaRPr lang="es-AR" dirty="0">
              <a:latin typeface="Times New Roman" pitchFamily="18" charset="0"/>
              <a:cs typeface="Times New Roman" pitchFamily="18" charset="0"/>
            </a:endParaRPr>
          </a:p>
          <a:p>
            <a:endParaRPr lang="es-A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49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323528" y="260350"/>
            <a:ext cx="8001000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/>
            <a:r>
              <a:rPr lang="es-E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Introducción</a:t>
            </a:r>
          </a:p>
        </p:txBody>
      </p:sp>
      <p:sp>
        <p:nvSpPr>
          <p:cNvPr id="3075" name="1 CuadroTexto"/>
          <p:cNvSpPr txBox="1">
            <a:spLocks noChangeArrowheads="1"/>
          </p:cNvSpPr>
          <p:nvPr/>
        </p:nvSpPr>
        <p:spPr bwMode="auto">
          <a:xfrm>
            <a:off x="687388" y="1466850"/>
            <a:ext cx="7416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Se hallarán los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digrafos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ES" sz="2000" i="1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ES" sz="2000" i="1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) adjuntos de los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paths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s-ES" sz="2000" i="1" baseline="-250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s-ES" sz="2000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y de los ciclos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s-ES" sz="2000" i="1" baseline="-250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en función de los parámetros </a:t>
            </a:r>
            <a:r>
              <a:rPr lang="es-ES" sz="20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000" i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s-ES" sz="2000" i="1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s-AR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2 CuadroTexto"/>
          <p:cNvSpPr txBox="1">
            <a:spLocks noChangeArrowheads="1"/>
          </p:cNvSpPr>
          <p:nvPr/>
        </p:nvSpPr>
        <p:spPr bwMode="auto">
          <a:xfrm>
            <a:off x="687388" y="2349500"/>
            <a:ext cx="741680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A partir de la estructura hallada para estos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digrafos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es-ES" sz="2000" i="1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ES" sz="2000" i="1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), </a:t>
            </a:r>
            <a:endParaRPr lang="es-AR" sz="20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se comparó la energía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laplaciana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de los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digrafos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ES" sz="2000" i="1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ES" sz="2000" i="1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) adjuntos y la suma de la energía de sus componentes conexas. </a:t>
            </a:r>
          </a:p>
          <a:p>
            <a:pPr eaLnBrk="1" hangingPunct="1"/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Es sabido que la energía ordinaria coincide con la suma de las energías de sus componentes conexas, pero en el caso de la energía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laplaciana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esto no siempre es así. En el caso de ciclos ambos valores coinciden para la energía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laplaciana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. En cambio, para los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paths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no se puede generalizar, en algunos casos es mayor la energía del  (</a:t>
            </a:r>
            <a:r>
              <a:rPr lang="es-ES" sz="2000" i="1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ES" sz="2000" i="1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) adjunto que la suma de las energías de sus componentes conexas, en algunos es menor y también existen casos, cuando el (</a:t>
            </a:r>
            <a:r>
              <a:rPr lang="es-ES" sz="2000" i="1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ES" sz="2000" i="1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) adjunto de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s-ES" sz="2000" i="1" baseline="-250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son (</a:t>
            </a:r>
            <a:r>
              <a:rPr lang="es-ES" sz="2000" i="1" dirty="0">
                <a:latin typeface="Times New Roman" pitchFamily="18" charset="0"/>
                <a:cs typeface="Times New Roman" pitchFamily="18" charset="0"/>
              </a:rPr>
              <a:t>h-j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) componentes iguales en que ambas energías coinciden</a:t>
            </a:r>
            <a:endParaRPr lang="es-AR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1 Marcador de pie de página"/>
          <p:cNvSpPr>
            <a:spLocks noGrp="1"/>
          </p:cNvSpPr>
          <p:nvPr>
            <p:ph type="ftr" sz="quarter" idx="11"/>
          </p:nvPr>
        </p:nvSpPr>
        <p:spPr bwMode="auto">
          <a:xfrm rot="16200000">
            <a:off x="6338094" y="2799556"/>
            <a:ext cx="4865688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s-AR">
                <a:solidFill>
                  <a:schemeClr val="bg2"/>
                </a:solidFill>
              </a:rPr>
              <a:t>REUNION ANUAL DE LA UNION MATEMATICA ARGENTINA. BAHÍA BLANCA 2016.</a:t>
            </a:r>
            <a:endParaRPr lang="es-ES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386012"/>
            <a:ext cx="8280400" cy="130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9" name="3 CuadroTexto"/>
          <p:cNvSpPr txBox="1">
            <a:spLocks noChangeArrowheads="1"/>
          </p:cNvSpPr>
          <p:nvPr/>
        </p:nvSpPr>
        <p:spPr bwMode="auto">
          <a:xfrm>
            <a:off x="207963" y="3933056"/>
            <a:ext cx="7848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s-AR" u="sng" dirty="0">
                <a:latin typeface="Times New Roman" pitchFamily="18" charset="0"/>
                <a:cs typeface="Times New Roman" pitchFamily="18" charset="0"/>
              </a:rPr>
              <a:t>Observación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/>
            <a:r>
              <a:rPr lang="es-AR" dirty="0">
                <a:latin typeface="Times New Roman" pitchFamily="18" charset="0"/>
                <a:cs typeface="Times New Roman" pitchFamily="18" charset="0"/>
              </a:rPr>
              <a:t>El </a:t>
            </a:r>
            <a:r>
              <a:rPr lang="es-AR" dirty="0" err="1">
                <a:latin typeface="Times New Roman" pitchFamily="18" charset="0"/>
                <a:cs typeface="Times New Roman" pitchFamily="18" charset="0"/>
              </a:rPr>
              <a:t>digrafo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AR" i="1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AR" dirty="0" err="1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AR" i="1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) adjunto de un </a:t>
            </a:r>
            <a:r>
              <a:rPr lang="es-AR" dirty="0" err="1">
                <a:latin typeface="Times New Roman" pitchFamily="18" charset="0"/>
                <a:cs typeface="Times New Roman" pitchFamily="18" charset="0"/>
              </a:rPr>
              <a:t>digrafo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 será vacío si el </a:t>
            </a:r>
            <a:r>
              <a:rPr lang="es-AR" dirty="0" err="1">
                <a:latin typeface="Times New Roman" pitchFamily="18" charset="0"/>
                <a:cs typeface="Times New Roman" pitchFamily="18" charset="0"/>
              </a:rPr>
              <a:t>digrafo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 carece de caminos de longitud </a:t>
            </a:r>
            <a:r>
              <a:rPr lang="es-AR" i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r>
              <a:rPr lang="es-AR" dirty="0">
                <a:latin typeface="Times New Roman" pitchFamily="18" charset="0"/>
                <a:cs typeface="Times New Roman" pitchFamily="18" charset="0"/>
              </a:rPr>
              <a:t>Por otro lado, si </a:t>
            </a:r>
            <a:r>
              <a:rPr lang="es-AR" i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 es 1 y </a:t>
            </a:r>
            <a:r>
              <a:rPr lang="es-AR" i="1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 es 0, se obtiene el adjunto.</a:t>
            </a:r>
          </a:p>
        </p:txBody>
      </p:sp>
      <p:sp>
        <p:nvSpPr>
          <p:cNvPr id="4100" name="Text Box 28"/>
          <p:cNvSpPr txBox="1">
            <a:spLocks noChangeArrowheads="1"/>
          </p:cNvSpPr>
          <p:nvPr/>
        </p:nvSpPr>
        <p:spPr bwMode="auto">
          <a:xfrm>
            <a:off x="207963" y="620713"/>
            <a:ext cx="813593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s-ES" sz="2400" dirty="0"/>
              <a:t>	</a:t>
            </a:r>
            <a:r>
              <a:rPr lang="es-ES" i="1" dirty="0" err="1">
                <a:latin typeface="Times New Roman" pitchFamily="18" charset="0"/>
                <a:cs typeface="Times New Roman" pitchFamily="18" charset="0"/>
              </a:rPr>
              <a:t>Chiappa</a:t>
            </a:r>
            <a:r>
              <a:rPr lang="es-ES" i="1" dirty="0">
                <a:latin typeface="Times New Roman" pitchFamily="18" charset="0"/>
                <a:cs typeface="Times New Roman" pitchFamily="18" charset="0"/>
              </a:rPr>
              <a:t>, R. “Palabras circulares equilibradas. Grafos Adjuntos”. </a:t>
            </a:r>
          </a:p>
          <a:p>
            <a:pPr algn="ctr" eaLnBrk="1" hangingPunct="1">
              <a:spcBef>
                <a:spcPts val="0"/>
              </a:spcBef>
            </a:pPr>
            <a:r>
              <a:rPr lang="es-ES" i="1" dirty="0">
                <a:latin typeface="Times New Roman" pitchFamily="18" charset="0"/>
                <a:cs typeface="Times New Roman" pitchFamily="18" charset="0"/>
              </a:rPr>
              <a:t>INMABB – CONICET. Universidad Nacional del Sur.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(1982).</a:t>
            </a:r>
            <a:endParaRPr lang="es-E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1" name="1 Marcador de pie de página"/>
          <p:cNvSpPr>
            <a:spLocks noGrp="1"/>
          </p:cNvSpPr>
          <p:nvPr>
            <p:ph type="ftr" sz="quarter" idx="11"/>
          </p:nvPr>
        </p:nvSpPr>
        <p:spPr bwMode="auto">
          <a:xfrm rot="16200000">
            <a:off x="6265863" y="2727325"/>
            <a:ext cx="50101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s-AR">
                <a:solidFill>
                  <a:schemeClr val="bg2"/>
                </a:solidFill>
              </a:rPr>
              <a:t>REUNION ANUAL DE LA UNION MATEMATICA ARGENTINA. BAHÍA BLANCA 2016.</a:t>
            </a:r>
            <a:endParaRPr lang="es-ES">
              <a:solidFill>
                <a:schemeClr val="bg2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323528" y="1772816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u="sng" dirty="0" smtClean="0">
                <a:latin typeface="Times New Roman" pitchFamily="18" charset="0"/>
                <a:cs typeface="Times New Roman" pitchFamily="18" charset="0"/>
              </a:rPr>
              <a:t>Definición:</a:t>
            </a:r>
            <a:endParaRPr lang="es-AR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474663" y="1603375"/>
            <a:ext cx="7620000" cy="4800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s-ES" dirty="0" smtClean="0"/>
              <a:t>	</a:t>
            </a:r>
            <a:r>
              <a:rPr lang="es-ES" sz="20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=3	</a:t>
            </a:r>
            <a:r>
              <a:rPr lang="es-ES" sz="200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=1</a:t>
            </a:r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1258888" y="2492375"/>
            <a:ext cx="792162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 flipV="1">
            <a:off x="1187450" y="2924175"/>
            <a:ext cx="86360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 flipV="1">
            <a:off x="2124075" y="2420938"/>
            <a:ext cx="6477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2195513" y="2887663"/>
            <a:ext cx="9366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>
            <a:off x="2124075" y="2997200"/>
            <a:ext cx="576263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 flipV="1">
            <a:off x="2843213" y="3716338"/>
            <a:ext cx="720725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2843213" y="4149725"/>
            <a:ext cx="720725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2843213" y="4221163"/>
            <a:ext cx="144462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 flipV="1">
            <a:off x="1763713" y="4149725"/>
            <a:ext cx="1008062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 flipV="1">
            <a:off x="2339975" y="4221163"/>
            <a:ext cx="43180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1763713" y="4581525"/>
            <a:ext cx="504825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 flipH="1">
            <a:off x="1693863" y="2982913"/>
            <a:ext cx="358775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133135" name="Line 15"/>
          <p:cNvSpPr>
            <a:spLocks noChangeShapeType="1"/>
          </p:cNvSpPr>
          <p:nvPr/>
        </p:nvSpPr>
        <p:spPr bwMode="auto">
          <a:xfrm flipH="1">
            <a:off x="1619250" y="2992438"/>
            <a:ext cx="358775" cy="15113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133136" name="Line 16"/>
          <p:cNvSpPr>
            <a:spLocks noChangeShapeType="1"/>
          </p:cNvSpPr>
          <p:nvPr/>
        </p:nvSpPr>
        <p:spPr bwMode="auto">
          <a:xfrm>
            <a:off x="1331913" y="2455863"/>
            <a:ext cx="792162" cy="36195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133137" name="Line 17"/>
          <p:cNvSpPr>
            <a:spLocks noChangeShapeType="1"/>
          </p:cNvSpPr>
          <p:nvPr/>
        </p:nvSpPr>
        <p:spPr bwMode="auto">
          <a:xfrm>
            <a:off x="1676400" y="4624388"/>
            <a:ext cx="504825" cy="503237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133138" name="Text Box 18"/>
          <p:cNvSpPr txBox="1">
            <a:spLocks noChangeArrowheads="1"/>
          </p:cNvSpPr>
          <p:nvPr/>
        </p:nvSpPr>
        <p:spPr bwMode="auto">
          <a:xfrm>
            <a:off x="3995738" y="2205038"/>
            <a:ext cx="5762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>
                <a:solidFill>
                  <a:srgbClr val="FF3300"/>
                </a:solidFill>
              </a:rPr>
              <a:t>v</a:t>
            </a:r>
            <a:r>
              <a:rPr lang="es-ES" baseline="-25000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133139" name="Line 19"/>
          <p:cNvSpPr>
            <a:spLocks noChangeShapeType="1"/>
          </p:cNvSpPr>
          <p:nvPr/>
        </p:nvSpPr>
        <p:spPr bwMode="auto">
          <a:xfrm flipV="1">
            <a:off x="1200150" y="2857500"/>
            <a:ext cx="863600" cy="433388"/>
          </a:xfrm>
          <a:prstGeom prst="line">
            <a:avLst/>
          </a:prstGeom>
          <a:noFill/>
          <a:ln w="19050">
            <a:solidFill>
              <a:srgbClr val="33CC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133140" name="Line 20"/>
          <p:cNvSpPr>
            <a:spLocks noChangeShapeType="1"/>
          </p:cNvSpPr>
          <p:nvPr/>
        </p:nvSpPr>
        <p:spPr bwMode="auto">
          <a:xfrm>
            <a:off x="2195513" y="2924175"/>
            <a:ext cx="576262" cy="1079500"/>
          </a:xfrm>
          <a:prstGeom prst="line">
            <a:avLst/>
          </a:prstGeom>
          <a:noFill/>
          <a:ln w="19050">
            <a:solidFill>
              <a:srgbClr val="33CC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133141" name="Line 21"/>
          <p:cNvSpPr>
            <a:spLocks noChangeShapeType="1"/>
          </p:cNvSpPr>
          <p:nvPr/>
        </p:nvSpPr>
        <p:spPr bwMode="auto">
          <a:xfrm>
            <a:off x="2924175" y="4229100"/>
            <a:ext cx="144463" cy="792163"/>
          </a:xfrm>
          <a:prstGeom prst="line">
            <a:avLst/>
          </a:prstGeom>
          <a:noFill/>
          <a:ln w="19050">
            <a:solidFill>
              <a:srgbClr val="33CC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133142" name="Text Box 22"/>
          <p:cNvSpPr txBox="1">
            <a:spLocks noChangeArrowheads="1"/>
          </p:cNvSpPr>
          <p:nvPr/>
        </p:nvSpPr>
        <p:spPr bwMode="auto">
          <a:xfrm>
            <a:off x="4932363" y="3141663"/>
            <a:ext cx="5762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>
                <a:solidFill>
                  <a:srgbClr val="33CC33"/>
                </a:solidFill>
              </a:rPr>
              <a:t>v</a:t>
            </a:r>
            <a:r>
              <a:rPr lang="es-ES" baseline="-25000">
                <a:solidFill>
                  <a:srgbClr val="33CC33"/>
                </a:solidFill>
              </a:rPr>
              <a:t>2</a:t>
            </a:r>
          </a:p>
        </p:txBody>
      </p:sp>
      <p:sp>
        <p:nvSpPr>
          <p:cNvPr id="133143" name="Line 23"/>
          <p:cNvSpPr>
            <a:spLocks noChangeShapeType="1"/>
          </p:cNvSpPr>
          <p:nvPr/>
        </p:nvSpPr>
        <p:spPr bwMode="auto">
          <a:xfrm>
            <a:off x="1558925" y="4689475"/>
            <a:ext cx="504825" cy="50323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133144" name="Line 24"/>
          <p:cNvSpPr>
            <a:spLocks noChangeShapeType="1"/>
          </p:cNvSpPr>
          <p:nvPr/>
        </p:nvSpPr>
        <p:spPr bwMode="auto">
          <a:xfrm flipV="1">
            <a:off x="2411413" y="4229100"/>
            <a:ext cx="431800" cy="93662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133145" name="Line 25"/>
          <p:cNvSpPr>
            <a:spLocks noChangeShapeType="1"/>
          </p:cNvSpPr>
          <p:nvPr/>
        </p:nvSpPr>
        <p:spPr bwMode="auto">
          <a:xfrm flipV="1">
            <a:off x="2843213" y="3644900"/>
            <a:ext cx="720725" cy="360363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133146" name="Text Box 26"/>
          <p:cNvSpPr txBox="1">
            <a:spLocks noChangeArrowheads="1"/>
          </p:cNvSpPr>
          <p:nvPr/>
        </p:nvSpPr>
        <p:spPr bwMode="auto">
          <a:xfrm>
            <a:off x="4427538" y="4365625"/>
            <a:ext cx="5762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>
                <a:solidFill>
                  <a:schemeClr val="accent2"/>
                </a:solidFill>
              </a:rPr>
              <a:t>v</a:t>
            </a:r>
            <a:r>
              <a:rPr lang="es-ES" baseline="-2500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133147" name="Line 27"/>
          <p:cNvSpPr>
            <a:spLocks noChangeShapeType="1"/>
          </p:cNvSpPr>
          <p:nvPr/>
        </p:nvSpPr>
        <p:spPr bwMode="auto">
          <a:xfrm>
            <a:off x="4284663" y="2636838"/>
            <a:ext cx="360362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133149" name="Text Box 29"/>
          <p:cNvSpPr txBox="1">
            <a:spLocks noChangeArrowheads="1"/>
          </p:cNvSpPr>
          <p:nvPr/>
        </p:nvSpPr>
        <p:spPr bwMode="auto">
          <a:xfrm>
            <a:off x="5003800" y="4437063"/>
            <a:ext cx="3097213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u="sng">
                <a:latin typeface="Times New Roman" pitchFamily="18" charset="0"/>
                <a:cs typeface="Times New Roman" pitchFamily="18" charset="0"/>
              </a:rPr>
              <a:t>Observación</a:t>
            </a:r>
            <a:r>
              <a:rPr lang="es-ES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r>
              <a:rPr lang="es-ES">
                <a:latin typeface="Times New Roman" pitchFamily="18" charset="0"/>
                <a:cs typeface="Times New Roman" pitchFamily="18" charset="0"/>
              </a:rPr>
              <a:t>Si </a:t>
            </a:r>
            <a:r>
              <a:rPr lang="es-ES" i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ES">
                <a:latin typeface="Times New Roman" pitchFamily="18" charset="0"/>
                <a:cs typeface="Times New Roman" pitchFamily="18" charset="0"/>
              </a:rPr>
              <a:t>=1 y </a:t>
            </a:r>
            <a:r>
              <a:rPr lang="es-ES" i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ES">
                <a:latin typeface="Times New Roman" pitchFamily="18" charset="0"/>
                <a:cs typeface="Times New Roman" pitchFamily="18" charset="0"/>
              </a:rPr>
              <a:t>=0, se obtiene el </a:t>
            </a:r>
            <a:r>
              <a:rPr lang="es-ES" u="sng">
                <a:latin typeface="Times New Roman" pitchFamily="18" charset="0"/>
                <a:cs typeface="Times New Roman" pitchFamily="18" charset="0"/>
              </a:rPr>
              <a:t>digrafo adjunto</a:t>
            </a:r>
            <a:r>
              <a:rPr lang="es-ES">
                <a:latin typeface="Times New Roman" pitchFamily="18" charset="0"/>
                <a:cs typeface="Times New Roman" pitchFamily="18" charset="0"/>
              </a:rPr>
              <a:t>, pues cada arco de </a:t>
            </a:r>
            <a:r>
              <a:rPr lang="es-ES" i="1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s-ES">
                <a:latin typeface="Times New Roman" pitchFamily="18" charset="0"/>
                <a:cs typeface="Times New Roman" pitchFamily="18" charset="0"/>
              </a:rPr>
              <a:t> es un vértice de </a:t>
            </a:r>
            <a:r>
              <a:rPr lang="es-ES" i="1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s-ES">
                <a:latin typeface="Times New Roman" pitchFamily="18" charset="0"/>
                <a:cs typeface="Times New Roman" pitchFamily="18" charset="0"/>
              </a:rPr>
              <a:t>* y no hay superposición pues  </a:t>
            </a:r>
            <a:r>
              <a:rPr lang="es-ES" i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ES">
                <a:latin typeface="Times New Roman" pitchFamily="18" charset="0"/>
                <a:cs typeface="Times New Roman" pitchFamily="18" charset="0"/>
              </a:rPr>
              <a:t>=0.</a:t>
            </a:r>
          </a:p>
        </p:txBody>
      </p:sp>
      <p:sp>
        <p:nvSpPr>
          <p:cNvPr id="5150" name="2 Marcador de pie de página"/>
          <p:cNvSpPr>
            <a:spLocks noGrp="1"/>
          </p:cNvSpPr>
          <p:nvPr>
            <p:ph type="ftr" sz="quarter" idx="11"/>
          </p:nvPr>
        </p:nvSpPr>
        <p:spPr bwMode="auto">
          <a:xfrm rot="16200000">
            <a:off x="6301581" y="2763044"/>
            <a:ext cx="4938713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s-AR">
                <a:solidFill>
                  <a:schemeClr val="bg2"/>
                </a:solidFill>
              </a:rPr>
              <a:t>REUNION ANUAL DE LA UNION MATEMATICA ARGENTINA. BAHÍA BLANCA 2016.</a:t>
            </a:r>
            <a:endParaRPr lang="es-ES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3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3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33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33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33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3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33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33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33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33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33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33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33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35" grpId="0" animBg="1"/>
      <p:bldP spid="133136" grpId="0" animBg="1"/>
      <p:bldP spid="133137" grpId="0" animBg="1"/>
      <p:bldP spid="133138" grpId="0"/>
      <p:bldP spid="133139" grpId="0" animBg="1"/>
      <p:bldP spid="133140" grpId="0" animBg="1"/>
      <p:bldP spid="133141" grpId="0" animBg="1"/>
      <p:bldP spid="133142" grpId="0"/>
      <p:bldP spid="133143" grpId="0" animBg="1"/>
      <p:bldP spid="133144" grpId="0" animBg="1"/>
      <p:bldP spid="133145" grpId="0" animBg="1"/>
      <p:bldP spid="133146" grpId="0"/>
      <p:bldP spid="133147" grpId="0" animBg="1"/>
      <p:bldP spid="1331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53975" y="1268413"/>
            <a:ext cx="8135938" cy="22002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s-ES" smtClean="0"/>
              <a:t>	</a:t>
            </a:r>
            <a:endParaRPr lang="es-ES" sz="9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>
            <a:off x="250825" y="1614488"/>
            <a:ext cx="5318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133136" name="Line 16"/>
          <p:cNvSpPr>
            <a:spLocks noChangeShapeType="1"/>
          </p:cNvSpPr>
          <p:nvPr/>
        </p:nvSpPr>
        <p:spPr bwMode="auto">
          <a:xfrm>
            <a:off x="250825" y="1773238"/>
            <a:ext cx="531813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133138" name="Text Box 18"/>
          <p:cNvSpPr txBox="1">
            <a:spLocks noChangeArrowheads="1"/>
          </p:cNvSpPr>
          <p:nvPr/>
        </p:nvSpPr>
        <p:spPr bwMode="auto">
          <a:xfrm>
            <a:off x="1223963" y="3700463"/>
            <a:ext cx="6778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>
                <a:solidFill>
                  <a:srgbClr val="FF3300"/>
                </a:solidFill>
              </a:rPr>
              <a:t>V´</a:t>
            </a:r>
            <a:r>
              <a:rPr lang="es-ES" baseline="-25000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133139" name="Line 19"/>
          <p:cNvSpPr>
            <a:spLocks noChangeShapeType="1"/>
          </p:cNvSpPr>
          <p:nvPr/>
        </p:nvSpPr>
        <p:spPr bwMode="auto">
          <a:xfrm flipV="1">
            <a:off x="822325" y="1989138"/>
            <a:ext cx="530225" cy="0"/>
          </a:xfrm>
          <a:prstGeom prst="line">
            <a:avLst/>
          </a:prstGeom>
          <a:noFill/>
          <a:ln w="19050">
            <a:solidFill>
              <a:srgbClr val="33CC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133142" name="Text Box 22"/>
          <p:cNvSpPr txBox="1">
            <a:spLocks noChangeArrowheads="1"/>
          </p:cNvSpPr>
          <p:nvPr/>
        </p:nvSpPr>
        <p:spPr bwMode="auto">
          <a:xfrm>
            <a:off x="2344738" y="4067175"/>
            <a:ext cx="6508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>
                <a:solidFill>
                  <a:srgbClr val="33CC33"/>
                </a:solidFill>
              </a:rPr>
              <a:t>V´</a:t>
            </a:r>
            <a:r>
              <a:rPr lang="es-ES" baseline="-25000">
                <a:solidFill>
                  <a:srgbClr val="33CC33"/>
                </a:solidFill>
              </a:rPr>
              <a:t>2</a:t>
            </a:r>
          </a:p>
        </p:txBody>
      </p:sp>
      <p:sp>
        <p:nvSpPr>
          <p:cNvPr id="133143" name="Line 23"/>
          <p:cNvSpPr>
            <a:spLocks noChangeShapeType="1"/>
          </p:cNvSpPr>
          <p:nvPr/>
        </p:nvSpPr>
        <p:spPr bwMode="auto">
          <a:xfrm>
            <a:off x="1462088" y="2155825"/>
            <a:ext cx="517525" cy="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133146" name="Text Box 26"/>
          <p:cNvSpPr txBox="1">
            <a:spLocks noChangeArrowheads="1"/>
          </p:cNvSpPr>
          <p:nvPr/>
        </p:nvSpPr>
        <p:spPr bwMode="auto">
          <a:xfrm>
            <a:off x="3348038" y="3700463"/>
            <a:ext cx="8397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>
                <a:solidFill>
                  <a:srgbClr val="00B0F0"/>
                </a:solidFill>
              </a:rPr>
              <a:t>V´</a:t>
            </a:r>
            <a:r>
              <a:rPr lang="es-ES" baseline="-25000">
                <a:solidFill>
                  <a:srgbClr val="00B0F0"/>
                </a:solidFill>
              </a:rPr>
              <a:t>3</a:t>
            </a:r>
          </a:p>
        </p:txBody>
      </p:sp>
      <p:sp>
        <p:nvSpPr>
          <p:cNvPr id="6154" name="Line 3"/>
          <p:cNvSpPr>
            <a:spLocks noChangeShapeType="1"/>
          </p:cNvSpPr>
          <p:nvPr/>
        </p:nvSpPr>
        <p:spPr bwMode="auto">
          <a:xfrm>
            <a:off x="900113" y="1614488"/>
            <a:ext cx="53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6155" name="Line 3"/>
          <p:cNvSpPr>
            <a:spLocks noChangeShapeType="1"/>
          </p:cNvSpPr>
          <p:nvPr/>
        </p:nvSpPr>
        <p:spPr bwMode="auto">
          <a:xfrm>
            <a:off x="1476375" y="1614488"/>
            <a:ext cx="53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6156" name="Line 3"/>
          <p:cNvSpPr>
            <a:spLocks noChangeShapeType="1"/>
          </p:cNvSpPr>
          <p:nvPr/>
        </p:nvSpPr>
        <p:spPr bwMode="auto">
          <a:xfrm>
            <a:off x="4572000" y="1614488"/>
            <a:ext cx="53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6157" name="Line 3"/>
          <p:cNvSpPr>
            <a:spLocks noChangeShapeType="1"/>
          </p:cNvSpPr>
          <p:nvPr/>
        </p:nvSpPr>
        <p:spPr bwMode="auto">
          <a:xfrm>
            <a:off x="3924300" y="1614488"/>
            <a:ext cx="53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6158" name="Line 3"/>
          <p:cNvSpPr>
            <a:spLocks noChangeShapeType="1"/>
          </p:cNvSpPr>
          <p:nvPr/>
        </p:nvSpPr>
        <p:spPr bwMode="auto">
          <a:xfrm>
            <a:off x="3348038" y="1614488"/>
            <a:ext cx="53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6159" name="Line 3"/>
          <p:cNvSpPr>
            <a:spLocks noChangeShapeType="1"/>
          </p:cNvSpPr>
          <p:nvPr/>
        </p:nvSpPr>
        <p:spPr bwMode="auto">
          <a:xfrm>
            <a:off x="2730500" y="1614488"/>
            <a:ext cx="5318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6160" name="Line 3"/>
          <p:cNvSpPr>
            <a:spLocks noChangeShapeType="1"/>
          </p:cNvSpPr>
          <p:nvPr/>
        </p:nvSpPr>
        <p:spPr bwMode="auto">
          <a:xfrm>
            <a:off x="2124075" y="1614488"/>
            <a:ext cx="53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6161" name="Line 3"/>
          <p:cNvSpPr>
            <a:spLocks noChangeShapeType="1"/>
          </p:cNvSpPr>
          <p:nvPr/>
        </p:nvSpPr>
        <p:spPr bwMode="auto">
          <a:xfrm>
            <a:off x="5141913" y="1624013"/>
            <a:ext cx="53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6162" name="Line 3"/>
          <p:cNvSpPr>
            <a:spLocks noChangeShapeType="1"/>
          </p:cNvSpPr>
          <p:nvPr/>
        </p:nvSpPr>
        <p:spPr bwMode="auto">
          <a:xfrm>
            <a:off x="5724525" y="1614488"/>
            <a:ext cx="53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6163" name="Line 3"/>
          <p:cNvSpPr>
            <a:spLocks noChangeShapeType="1"/>
          </p:cNvSpPr>
          <p:nvPr/>
        </p:nvSpPr>
        <p:spPr bwMode="auto">
          <a:xfrm>
            <a:off x="6372225" y="1624013"/>
            <a:ext cx="53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40" name="Line 16"/>
          <p:cNvSpPr>
            <a:spLocks noChangeShapeType="1"/>
          </p:cNvSpPr>
          <p:nvPr/>
        </p:nvSpPr>
        <p:spPr bwMode="auto">
          <a:xfrm>
            <a:off x="822325" y="1773238"/>
            <a:ext cx="530225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41" name="Line 16"/>
          <p:cNvSpPr>
            <a:spLocks noChangeShapeType="1"/>
          </p:cNvSpPr>
          <p:nvPr/>
        </p:nvSpPr>
        <p:spPr bwMode="auto">
          <a:xfrm>
            <a:off x="1447800" y="1773238"/>
            <a:ext cx="531813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42" name="Line 16"/>
          <p:cNvSpPr>
            <a:spLocks noChangeShapeType="1"/>
          </p:cNvSpPr>
          <p:nvPr/>
        </p:nvSpPr>
        <p:spPr bwMode="auto">
          <a:xfrm>
            <a:off x="2124075" y="1789113"/>
            <a:ext cx="530225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43" name="Line 19"/>
          <p:cNvSpPr>
            <a:spLocks noChangeShapeType="1"/>
          </p:cNvSpPr>
          <p:nvPr/>
        </p:nvSpPr>
        <p:spPr bwMode="auto">
          <a:xfrm flipV="1">
            <a:off x="1447800" y="1989138"/>
            <a:ext cx="531813" cy="0"/>
          </a:xfrm>
          <a:prstGeom prst="line">
            <a:avLst/>
          </a:prstGeom>
          <a:noFill/>
          <a:ln w="19050">
            <a:solidFill>
              <a:srgbClr val="33CC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44" name="Line 19"/>
          <p:cNvSpPr>
            <a:spLocks noChangeShapeType="1"/>
          </p:cNvSpPr>
          <p:nvPr/>
        </p:nvSpPr>
        <p:spPr bwMode="auto">
          <a:xfrm flipV="1">
            <a:off x="2097088" y="1989138"/>
            <a:ext cx="530225" cy="0"/>
          </a:xfrm>
          <a:prstGeom prst="line">
            <a:avLst/>
          </a:prstGeom>
          <a:noFill/>
          <a:ln w="19050">
            <a:solidFill>
              <a:srgbClr val="33CC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45" name="Line 19"/>
          <p:cNvSpPr>
            <a:spLocks noChangeShapeType="1"/>
          </p:cNvSpPr>
          <p:nvPr/>
        </p:nvSpPr>
        <p:spPr bwMode="auto">
          <a:xfrm flipV="1">
            <a:off x="2692400" y="1989138"/>
            <a:ext cx="530225" cy="0"/>
          </a:xfrm>
          <a:prstGeom prst="line">
            <a:avLst/>
          </a:prstGeom>
          <a:noFill/>
          <a:ln w="19050">
            <a:solidFill>
              <a:srgbClr val="33CC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46" name="Line 23"/>
          <p:cNvSpPr>
            <a:spLocks noChangeShapeType="1"/>
          </p:cNvSpPr>
          <p:nvPr/>
        </p:nvSpPr>
        <p:spPr bwMode="auto">
          <a:xfrm>
            <a:off x="2122488" y="2155825"/>
            <a:ext cx="517525" cy="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47" name="Line 23"/>
          <p:cNvSpPr>
            <a:spLocks noChangeShapeType="1"/>
          </p:cNvSpPr>
          <p:nvPr/>
        </p:nvSpPr>
        <p:spPr bwMode="auto">
          <a:xfrm>
            <a:off x="2728913" y="2155825"/>
            <a:ext cx="517525" cy="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48" name="Line 23"/>
          <p:cNvSpPr>
            <a:spLocks noChangeShapeType="1"/>
          </p:cNvSpPr>
          <p:nvPr/>
        </p:nvSpPr>
        <p:spPr bwMode="auto">
          <a:xfrm>
            <a:off x="3335338" y="2155825"/>
            <a:ext cx="517525" cy="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49" name="Line 23"/>
          <p:cNvSpPr>
            <a:spLocks noChangeShapeType="1"/>
          </p:cNvSpPr>
          <p:nvPr/>
        </p:nvSpPr>
        <p:spPr bwMode="auto">
          <a:xfrm>
            <a:off x="5781675" y="2636838"/>
            <a:ext cx="517525" cy="0"/>
          </a:xfrm>
          <a:prstGeom prst="line">
            <a:avLst/>
          </a:prstGeom>
          <a:noFill/>
          <a:ln w="19050">
            <a:solidFill>
              <a:srgbClr val="FFC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50" name="Line 23"/>
          <p:cNvSpPr>
            <a:spLocks noChangeShapeType="1"/>
          </p:cNvSpPr>
          <p:nvPr/>
        </p:nvSpPr>
        <p:spPr bwMode="auto">
          <a:xfrm>
            <a:off x="6443663" y="2636838"/>
            <a:ext cx="515937" cy="0"/>
          </a:xfrm>
          <a:prstGeom prst="line">
            <a:avLst/>
          </a:prstGeom>
          <a:noFill/>
          <a:ln w="19050">
            <a:solidFill>
              <a:srgbClr val="FFC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51" name="Line 23"/>
          <p:cNvSpPr>
            <a:spLocks noChangeShapeType="1"/>
          </p:cNvSpPr>
          <p:nvPr/>
        </p:nvSpPr>
        <p:spPr bwMode="auto">
          <a:xfrm>
            <a:off x="7050088" y="2636838"/>
            <a:ext cx="515937" cy="0"/>
          </a:xfrm>
          <a:prstGeom prst="line">
            <a:avLst/>
          </a:prstGeom>
          <a:noFill/>
          <a:ln w="19050">
            <a:solidFill>
              <a:srgbClr val="FFC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52" name="Line 23"/>
          <p:cNvSpPr>
            <a:spLocks noChangeShapeType="1"/>
          </p:cNvSpPr>
          <p:nvPr/>
        </p:nvSpPr>
        <p:spPr bwMode="auto">
          <a:xfrm>
            <a:off x="7654925" y="2636838"/>
            <a:ext cx="517525" cy="0"/>
          </a:xfrm>
          <a:prstGeom prst="line">
            <a:avLst/>
          </a:prstGeom>
          <a:noFill/>
          <a:ln w="19050">
            <a:solidFill>
              <a:srgbClr val="FFC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6177" name="Line 3"/>
          <p:cNvSpPr>
            <a:spLocks noChangeShapeType="1"/>
          </p:cNvSpPr>
          <p:nvPr/>
        </p:nvSpPr>
        <p:spPr bwMode="auto">
          <a:xfrm>
            <a:off x="6942138" y="1624013"/>
            <a:ext cx="53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6178" name="Line 3"/>
          <p:cNvSpPr>
            <a:spLocks noChangeShapeType="1"/>
          </p:cNvSpPr>
          <p:nvPr/>
        </p:nvSpPr>
        <p:spPr bwMode="auto">
          <a:xfrm>
            <a:off x="7566025" y="1614488"/>
            <a:ext cx="53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56" name="Text Box 26"/>
          <p:cNvSpPr txBox="1">
            <a:spLocks noChangeArrowheads="1"/>
          </p:cNvSpPr>
          <p:nvPr/>
        </p:nvSpPr>
        <p:spPr bwMode="auto">
          <a:xfrm>
            <a:off x="5989638" y="2916238"/>
            <a:ext cx="9715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>
                <a:solidFill>
                  <a:srgbClr val="FFC000"/>
                </a:solidFill>
              </a:rPr>
              <a:t>V´</a:t>
            </a:r>
            <a:r>
              <a:rPr lang="es-ES" baseline="-25000">
                <a:solidFill>
                  <a:srgbClr val="FFC000"/>
                </a:solidFill>
              </a:rPr>
              <a:t>14-4</a:t>
            </a:r>
          </a:p>
        </p:txBody>
      </p:sp>
      <p:sp>
        <p:nvSpPr>
          <p:cNvPr id="7205" name="Line 3"/>
          <p:cNvSpPr>
            <a:spLocks noChangeShapeType="1"/>
          </p:cNvSpPr>
          <p:nvPr/>
        </p:nvSpPr>
        <p:spPr bwMode="auto">
          <a:xfrm>
            <a:off x="1901825" y="3883025"/>
            <a:ext cx="1360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53" name="Text Box 26"/>
          <p:cNvSpPr txBox="1">
            <a:spLocks noChangeArrowheads="1"/>
          </p:cNvSpPr>
          <p:nvPr/>
        </p:nvSpPr>
        <p:spPr bwMode="auto">
          <a:xfrm>
            <a:off x="6959600" y="2916238"/>
            <a:ext cx="12128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>
                <a:solidFill>
                  <a:srgbClr val="FFC000"/>
                </a:solidFill>
              </a:rPr>
              <a:t>=  V´</a:t>
            </a:r>
            <a:r>
              <a:rPr lang="es-ES" baseline="-25000">
                <a:solidFill>
                  <a:srgbClr val="FFC000"/>
                </a:solidFill>
              </a:rPr>
              <a:t>10</a:t>
            </a:r>
          </a:p>
        </p:txBody>
      </p:sp>
      <p:sp>
        <p:nvSpPr>
          <p:cNvPr id="6182" name="1 CuadroTexto"/>
          <p:cNvSpPr txBox="1">
            <a:spLocks noChangeArrowheads="1"/>
          </p:cNvSpPr>
          <p:nvPr/>
        </p:nvSpPr>
        <p:spPr bwMode="auto">
          <a:xfrm>
            <a:off x="249238" y="461963"/>
            <a:ext cx="75803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s-ES">
                <a:latin typeface="Times New Roman" pitchFamily="18" charset="0"/>
                <a:cs typeface="Times New Roman" pitchFamily="18" charset="0"/>
              </a:rPr>
              <a:t>A modo de ejemplo, si: </a:t>
            </a:r>
            <a:r>
              <a:rPr lang="es-ES" i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ES">
                <a:latin typeface="Times New Roman" pitchFamily="18" charset="0"/>
                <a:cs typeface="Times New Roman" pitchFamily="18" charset="0"/>
              </a:rPr>
              <a:t>=4  y  </a:t>
            </a:r>
            <a:r>
              <a:rPr lang="es-ES" i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ES">
                <a:latin typeface="Times New Roman" pitchFamily="18" charset="0"/>
                <a:cs typeface="Times New Roman" pitchFamily="18" charset="0"/>
              </a:rPr>
              <a:t>=2   en </a:t>
            </a:r>
            <a:r>
              <a:rPr lang="es-ES" i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s-ES" sz="900"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54" name="Text Box 18"/>
          <p:cNvSpPr txBox="1">
            <a:spLocks noChangeArrowheads="1"/>
          </p:cNvSpPr>
          <p:nvPr/>
        </p:nvSpPr>
        <p:spPr bwMode="auto">
          <a:xfrm>
            <a:off x="0" y="1125538"/>
            <a:ext cx="5159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/>
              <a:t>V</a:t>
            </a:r>
            <a:r>
              <a:rPr lang="es-ES" baseline="-25000"/>
              <a:t>1</a:t>
            </a:r>
          </a:p>
        </p:txBody>
      </p:sp>
      <p:sp>
        <p:nvSpPr>
          <p:cNvPr id="55" name="Text Box 18"/>
          <p:cNvSpPr txBox="1">
            <a:spLocks noChangeArrowheads="1"/>
          </p:cNvSpPr>
          <p:nvPr/>
        </p:nvSpPr>
        <p:spPr bwMode="auto">
          <a:xfrm>
            <a:off x="593725" y="1133475"/>
            <a:ext cx="5159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/>
              <a:t>V</a:t>
            </a:r>
            <a:r>
              <a:rPr lang="es-ES" baseline="-25000"/>
              <a:t>2</a:t>
            </a:r>
          </a:p>
        </p:txBody>
      </p:sp>
      <p:sp>
        <p:nvSpPr>
          <p:cNvPr id="57" name="Text Box 18"/>
          <p:cNvSpPr txBox="1">
            <a:spLocks noChangeArrowheads="1"/>
          </p:cNvSpPr>
          <p:nvPr/>
        </p:nvSpPr>
        <p:spPr bwMode="auto">
          <a:xfrm>
            <a:off x="1189038" y="1133475"/>
            <a:ext cx="517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/>
              <a:t>V</a:t>
            </a:r>
            <a:r>
              <a:rPr lang="es-ES" baseline="-25000"/>
              <a:t>3</a:t>
            </a:r>
          </a:p>
        </p:txBody>
      </p:sp>
      <p:sp>
        <p:nvSpPr>
          <p:cNvPr id="59" name="Text Box 18"/>
          <p:cNvSpPr txBox="1">
            <a:spLocks noChangeArrowheads="1"/>
          </p:cNvSpPr>
          <p:nvPr/>
        </p:nvSpPr>
        <p:spPr bwMode="auto">
          <a:xfrm>
            <a:off x="7213600" y="1133475"/>
            <a:ext cx="6159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/>
              <a:t>V</a:t>
            </a:r>
            <a:r>
              <a:rPr lang="es-ES" baseline="-25000"/>
              <a:t>13</a:t>
            </a:r>
          </a:p>
        </p:txBody>
      </p:sp>
      <p:sp>
        <p:nvSpPr>
          <p:cNvPr id="60" name="Text Box 18"/>
          <p:cNvSpPr txBox="1">
            <a:spLocks noChangeArrowheads="1"/>
          </p:cNvSpPr>
          <p:nvPr/>
        </p:nvSpPr>
        <p:spPr bwMode="auto">
          <a:xfrm>
            <a:off x="7829550" y="1125538"/>
            <a:ext cx="774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/>
              <a:t>V</a:t>
            </a:r>
            <a:r>
              <a:rPr lang="es-ES" baseline="-25000"/>
              <a:t>14</a:t>
            </a:r>
          </a:p>
        </p:txBody>
      </p:sp>
      <p:sp>
        <p:nvSpPr>
          <p:cNvPr id="61" name="Line 3"/>
          <p:cNvSpPr>
            <a:spLocks noChangeShapeType="1"/>
          </p:cNvSpPr>
          <p:nvPr/>
        </p:nvSpPr>
        <p:spPr bwMode="auto">
          <a:xfrm>
            <a:off x="3054350" y="4252913"/>
            <a:ext cx="1360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62" name="Text Box 22"/>
          <p:cNvSpPr txBox="1">
            <a:spLocks noChangeArrowheads="1"/>
          </p:cNvSpPr>
          <p:nvPr/>
        </p:nvSpPr>
        <p:spPr bwMode="auto">
          <a:xfrm>
            <a:off x="4572000" y="4073525"/>
            <a:ext cx="6508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>
                <a:solidFill>
                  <a:srgbClr val="33CC33"/>
                </a:solidFill>
              </a:rPr>
              <a:t>V´</a:t>
            </a:r>
            <a:r>
              <a:rPr lang="es-ES" baseline="-25000">
                <a:solidFill>
                  <a:srgbClr val="33CC33"/>
                </a:solidFill>
              </a:rPr>
              <a:t>4</a:t>
            </a:r>
          </a:p>
        </p:txBody>
      </p:sp>
      <p:sp>
        <p:nvSpPr>
          <p:cNvPr id="3" name="2 CuadroTexto"/>
          <p:cNvSpPr txBox="1">
            <a:spLocks noChangeArrowheads="1"/>
          </p:cNvSpPr>
          <p:nvPr/>
        </p:nvSpPr>
        <p:spPr bwMode="auto">
          <a:xfrm>
            <a:off x="5407025" y="4052888"/>
            <a:ext cx="9128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s-AR"/>
              <a:t>……..</a:t>
            </a:r>
          </a:p>
        </p:txBody>
      </p:sp>
      <p:sp>
        <p:nvSpPr>
          <p:cNvPr id="63" name="62 CuadroTexto"/>
          <p:cNvSpPr txBox="1">
            <a:spLocks noChangeArrowheads="1"/>
          </p:cNvSpPr>
          <p:nvPr/>
        </p:nvSpPr>
        <p:spPr bwMode="auto">
          <a:xfrm>
            <a:off x="4114800" y="3632200"/>
            <a:ext cx="9128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s-AR"/>
              <a:t>……..</a:t>
            </a:r>
          </a:p>
        </p:txBody>
      </p:sp>
      <p:sp>
        <p:nvSpPr>
          <p:cNvPr id="6193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16200000">
            <a:off x="6294438" y="2755900"/>
            <a:ext cx="4953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s-AR">
                <a:solidFill>
                  <a:schemeClr val="bg2"/>
                </a:solidFill>
              </a:rPr>
              <a:t>REUNION ANUAL DE LA UNION MATEMATICA ARGENTINA. BAHÍA BLANCA 2016.</a:t>
            </a:r>
            <a:endParaRPr lang="es-ES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33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3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3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33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33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33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36" grpId="0" animBg="1"/>
      <p:bldP spid="133138" grpId="0"/>
      <p:bldP spid="133139" grpId="0" animBg="1"/>
      <p:bldP spid="133142" grpId="0"/>
      <p:bldP spid="133143" grpId="0" animBg="1"/>
      <p:bldP spid="133146" grpId="0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6" grpId="0"/>
      <p:bldP spid="7205" grpId="0" animBg="1"/>
      <p:bldP spid="53" grpId="0"/>
      <p:bldP spid="54" grpId="0"/>
      <p:bldP spid="55" grpId="0"/>
      <p:bldP spid="57" grpId="0"/>
      <p:bldP spid="59" grpId="0"/>
      <p:bldP spid="60" grpId="0"/>
      <p:bldP spid="61" grpId="0" animBg="1"/>
      <p:bldP spid="62" grpId="0"/>
      <p:bldP spid="3" grpId="0"/>
      <p:bldP spid="6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>
            <a:spLocks noChangeArrowheads="1"/>
          </p:cNvSpPr>
          <p:nvPr/>
        </p:nvSpPr>
        <p:spPr bwMode="auto">
          <a:xfrm>
            <a:off x="511175" y="139700"/>
            <a:ext cx="73136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s-AR" dirty="0">
                <a:latin typeface="Times New Roman" pitchFamily="18" charset="0"/>
                <a:cs typeface="Times New Roman" pitchFamily="18" charset="0"/>
              </a:rPr>
              <a:t>Ahora consideraremos el </a:t>
            </a:r>
            <a:r>
              <a:rPr lang="es-AR" dirty="0" err="1">
                <a:latin typeface="Times New Roman" pitchFamily="18" charset="0"/>
                <a:cs typeface="Times New Roman" pitchFamily="18" charset="0"/>
              </a:rPr>
              <a:t>digrafo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i="1" dirty="0" err="1">
                <a:latin typeface="Times New Roman" pitchFamily="18" charset="0"/>
                <a:cs typeface="Times New Roman" pitchFamily="18" charset="0"/>
              </a:rPr>
              <a:t>Pn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 y su (</a:t>
            </a:r>
            <a:r>
              <a:rPr lang="es-AR" i="1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AR" dirty="0" err="1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AR" i="1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) adjunto….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35471" y="509588"/>
            <a:ext cx="7312025" cy="6778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Tx/>
              <a:buChar char="-"/>
              <a:defRPr/>
            </a:pPr>
            <a:r>
              <a:rPr lang="es-AR" dirty="0">
                <a:latin typeface="Times New Roman" pitchFamily="18" charset="0"/>
                <a:cs typeface="Times New Roman" pitchFamily="18" charset="0"/>
              </a:rPr>
              <a:t>Sea el </a:t>
            </a:r>
            <a:r>
              <a:rPr lang="es-AR" dirty="0" err="1">
                <a:latin typeface="Times New Roman" pitchFamily="18" charset="0"/>
                <a:cs typeface="Times New Roman" pitchFamily="18" charset="0"/>
              </a:rPr>
              <a:t>digrafo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i="1" dirty="0" err="1">
                <a:latin typeface="Times New Roman" pitchFamily="18" charset="0"/>
                <a:cs typeface="Times New Roman" pitchFamily="18" charset="0"/>
              </a:rPr>
              <a:t>Pn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 de vértices V</a:t>
            </a:r>
            <a:r>
              <a:rPr lang="es-AR" sz="12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, V</a:t>
            </a:r>
            <a:r>
              <a:rPr lang="es-AR" sz="12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,……,</a:t>
            </a:r>
            <a:r>
              <a:rPr lang="es-AR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s-AR" sz="12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 y arcos 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AR" sz="1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s-AR" sz="1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AR" sz="1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AR" sz="1200" dirty="0">
                <a:latin typeface="Times New Roman" pitchFamily="18" charset="0"/>
                <a:cs typeface="Times New Roman" pitchFamily="18" charset="0"/>
              </a:rPr>
              <a:t>,……,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AR" sz="1000" dirty="0">
                <a:latin typeface="Times New Roman" pitchFamily="18" charset="0"/>
                <a:cs typeface="Times New Roman" pitchFamily="18" charset="0"/>
              </a:rPr>
              <a:t>n-1</a:t>
            </a:r>
            <a:r>
              <a:rPr lang="es-AR" sz="12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s-AR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s-AR" dirty="0"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s-AR" i="1" dirty="0" err="1" smtClean="0">
                <a:latin typeface="Times New Roman" pitchFamily="18" charset="0"/>
                <a:cs typeface="Times New Roman" pitchFamily="18" charset="0"/>
              </a:rPr>
              <a:t>Pn</a:t>
            </a:r>
            <a:r>
              <a:rPr lang="es-AR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tiene 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orden </a:t>
            </a:r>
            <a:r>
              <a:rPr lang="es-AR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 y tamaño </a:t>
            </a:r>
            <a:r>
              <a:rPr lang="es-AR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-1)</a:t>
            </a:r>
            <a:endParaRPr lang="es-A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7 CuadroTexto"/>
          <p:cNvSpPr txBox="1">
            <a:spLocks noChangeArrowheads="1"/>
          </p:cNvSpPr>
          <p:nvPr/>
        </p:nvSpPr>
        <p:spPr bwMode="auto">
          <a:xfrm>
            <a:off x="323850" y="1236663"/>
            <a:ext cx="8064500" cy="4308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s-AR" dirty="0">
                <a:latin typeface="Times New Roman" pitchFamily="18" charset="0"/>
                <a:cs typeface="Times New Roman" pitchFamily="18" charset="0"/>
              </a:rPr>
              <a:t>Su </a:t>
            </a:r>
            <a:r>
              <a:rPr lang="es-AR" dirty="0" err="1">
                <a:latin typeface="Times New Roman" pitchFamily="18" charset="0"/>
                <a:cs typeface="Times New Roman" pitchFamily="18" charset="0"/>
              </a:rPr>
              <a:t>digrafo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AR" i="1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AR" dirty="0" err="1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AR" i="1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) adjunto</a:t>
            </a: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……</a:t>
            </a:r>
          </a:p>
          <a:p>
            <a:pPr eaLnBrk="1" hangingPunct="1"/>
            <a:endParaRPr lang="es-AR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s-AR" dirty="0">
                <a:latin typeface="Times New Roman" pitchFamily="18" charset="0"/>
                <a:cs typeface="Times New Roman" pitchFamily="18" charset="0"/>
              </a:rPr>
              <a:t>Tendrá tantos vértices como caminos de longitud </a:t>
            </a:r>
            <a:r>
              <a:rPr lang="es-AR" i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 existan en </a:t>
            </a:r>
            <a:r>
              <a:rPr lang="es-AR" i="1" dirty="0" err="1">
                <a:latin typeface="Times New Roman" pitchFamily="18" charset="0"/>
                <a:cs typeface="Times New Roman" pitchFamily="18" charset="0"/>
              </a:rPr>
              <a:t>Pn</a:t>
            </a:r>
            <a:r>
              <a:rPr lang="es-AR" i="1" dirty="0">
                <a:latin typeface="Times New Roman" pitchFamily="18" charset="0"/>
                <a:cs typeface="Times New Roman" pitchFamily="18" charset="0"/>
              </a:rPr>
              <a:t> ……</a:t>
            </a:r>
          </a:p>
          <a:p>
            <a:pPr eaLnBrk="1" hangingPunct="1"/>
            <a:r>
              <a:rPr lang="es-AR" dirty="0">
                <a:latin typeface="Times New Roman" pitchFamily="18" charset="0"/>
                <a:cs typeface="Times New Roman" pitchFamily="18" charset="0"/>
              </a:rPr>
              <a:t>el </a:t>
            </a:r>
            <a:r>
              <a:rPr lang="es-AR" u="sng" dirty="0">
                <a:latin typeface="Times New Roman" pitchFamily="18" charset="0"/>
                <a:cs typeface="Times New Roman" pitchFamily="18" charset="0"/>
              </a:rPr>
              <a:t>primer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 camino comienza en el arco 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AR" sz="12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y termina en 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AR" sz="1100" dirty="0">
                <a:latin typeface="Times New Roman" pitchFamily="18" charset="0"/>
                <a:cs typeface="Times New Roman" pitchFamily="18" charset="0"/>
              </a:rPr>
              <a:t>h </a:t>
            </a:r>
            <a:endParaRPr lang="es-AR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s-AR" dirty="0">
                <a:latin typeface="Times New Roman" pitchFamily="18" charset="0"/>
                <a:cs typeface="Times New Roman" pitchFamily="18" charset="0"/>
              </a:rPr>
              <a:t>y el </a:t>
            </a:r>
            <a:r>
              <a:rPr lang="es-AR" u="sng" dirty="0">
                <a:latin typeface="Times New Roman" pitchFamily="18" charset="0"/>
                <a:cs typeface="Times New Roman" pitchFamily="18" charset="0"/>
              </a:rPr>
              <a:t>último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 camino termina en 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AR" sz="1100" dirty="0">
                <a:latin typeface="Times New Roman" pitchFamily="18" charset="0"/>
                <a:cs typeface="Times New Roman" pitchFamily="18" charset="0"/>
              </a:rPr>
              <a:t>n-1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,  por lo tanto comienza en el arco </a:t>
            </a:r>
            <a:r>
              <a:rPr lang="es-AR" sz="2000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AR" sz="12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s-AR" sz="1200" dirty="0">
                <a:latin typeface="Times New Roman" pitchFamily="18" charset="0"/>
                <a:cs typeface="Times New Roman" pitchFamily="18" charset="0"/>
              </a:rPr>
              <a:t>-h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….</a:t>
            </a:r>
          </a:p>
          <a:p>
            <a:pPr eaLnBrk="1" hangingPunct="1"/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Entonces el </a:t>
            </a:r>
            <a:r>
              <a:rPr lang="es-AR" dirty="0" err="1">
                <a:latin typeface="Times New Roman" pitchFamily="18" charset="0"/>
                <a:cs typeface="Times New Roman" pitchFamily="18" charset="0"/>
              </a:rPr>
              <a:t>digrafo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AR" i="1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AR" dirty="0" err="1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AR" i="1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) adjunto de </a:t>
            </a:r>
            <a:r>
              <a:rPr lang="es-AR" i="1" dirty="0" err="1">
                <a:latin typeface="Times New Roman" pitchFamily="18" charset="0"/>
                <a:cs typeface="Times New Roman" pitchFamily="18" charset="0"/>
              </a:rPr>
              <a:t>Pn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 será de </a:t>
            </a:r>
            <a:r>
              <a:rPr lang="es-AR" b="1" u="sng" dirty="0">
                <a:latin typeface="Times New Roman" pitchFamily="18" charset="0"/>
                <a:cs typeface="Times New Roman" pitchFamily="18" charset="0"/>
              </a:rPr>
              <a:t>orden </a:t>
            </a:r>
            <a:r>
              <a:rPr lang="es-AR" b="1" u="sng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s-AR" b="1" i="1" u="sng" dirty="0" smtClean="0">
                <a:latin typeface="Times New Roman" pitchFamily="18" charset="0"/>
                <a:cs typeface="Times New Roman" pitchFamily="18" charset="0"/>
              </a:rPr>
              <a:t>n-h</a:t>
            </a:r>
            <a:r>
              <a:rPr lang="es-AR" b="1" u="sng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s-AR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Denominaremos</a:t>
            </a:r>
            <a:r>
              <a:rPr lang="es-AR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dirty="0" err="1" smtClean="0">
                <a:latin typeface="Times New Roman" pitchFamily="18" charset="0"/>
                <a:cs typeface="Times New Roman" pitchFamily="18" charset="0"/>
              </a:rPr>
              <a:t>V´</a:t>
            </a:r>
            <a:r>
              <a:rPr lang="es-AR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  al vértice del </a:t>
            </a:r>
            <a:r>
              <a:rPr lang="es-AR" dirty="0" err="1" smtClean="0">
                <a:latin typeface="Times New Roman" pitchFamily="18" charset="0"/>
                <a:cs typeface="Times New Roman" pitchFamily="18" charset="0"/>
              </a:rPr>
              <a:t>digrafo</a:t>
            </a: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AR" i="1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AR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AR" i="1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) adjunto de </a:t>
            </a:r>
            <a:r>
              <a:rPr lang="es-AR" i="1" dirty="0" err="1" smtClean="0">
                <a:latin typeface="Times New Roman" pitchFamily="18" charset="0"/>
                <a:cs typeface="Times New Roman" pitchFamily="18" charset="0"/>
              </a:rPr>
              <a:t>Pn</a:t>
            </a:r>
            <a:r>
              <a:rPr lang="es-AR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que representa al camino de </a:t>
            </a:r>
            <a:r>
              <a:rPr lang="es-AR" i="1" dirty="0" err="1" smtClean="0">
                <a:latin typeface="Times New Roman" pitchFamily="18" charset="0"/>
                <a:cs typeface="Times New Roman" pitchFamily="18" charset="0"/>
              </a:rPr>
              <a:t>Pn</a:t>
            </a:r>
            <a:r>
              <a:rPr lang="es-AR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que comienza en el arco </a:t>
            </a:r>
            <a:r>
              <a:rPr lang="es-AR" sz="2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AR" sz="11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  con   i variando entre 1 y (</a:t>
            </a:r>
            <a:r>
              <a:rPr lang="es-AR" i="1" dirty="0" smtClean="0">
                <a:latin typeface="Times New Roman" pitchFamily="18" charset="0"/>
                <a:cs typeface="Times New Roman" pitchFamily="18" charset="0"/>
              </a:rPr>
              <a:t>n-h</a:t>
            </a: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s-AR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s-AR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s-AR" dirty="0">
                <a:latin typeface="Times New Roman" pitchFamily="18" charset="0"/>
                <a:cs typeface="Times New Roman" pitchFamily="18" charset="0"/>
              </a:rPr>
              <a:t>Tendrá tantos arcos como caminos de longitud (2</a:t>
            </a:r>
            <a:r>
              <a:rPr lang="es-AR" i="1" dirty="0">
                <a:latin typeface="Times New Roman" pitchFamily="18" charset="0"/>
                <a:cs typeface="Times New Roman" pitchFamily="18" charset="0"/>
              </a:rPr>
              <a:t>h-j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) existan en </a:t>
            </a:r>
            <a:r>
              <a:rPr lang="es-AR" i="1" dirty="0" err="1">
                <a:latin typeface="Times New Roman" pitchFamily="18" charset="0"/>
                <a:cs typeface="Times New Roman" pitchFamily="18" charset="0"/>
              </a:rPr>
              <a:t>Pn</a:t>
            </a:r>
            <a:r>
              <a:rPr lang="es-AR" i="1" dirty="0">
                <a:latin typeface="Times New Roman" pitchFamily="18" charset="0"/>
                <a:cs typeface="Times New Roman" pitchFamily="18" charset="0"/>
              </a:rPr>
              <a:t> ……</a:t>
            </a:r>
          </a:p>
          <a:p>
            <a:pPr eaLnBrk="1" hangingPunct="1"/>
            <a:r>
              <a:rPr lang="es-AR" dirty="0">
                <a:latin typeface="Times New Roman" pitchFamily="18" charset="0"/>
                <a:cs typeface="Times New Roman" pitchFamily="18" charset="0"/>
              </a:rPr>
              <a:t>Esto debido a que la existencia de un arco entre los vértices </a:t>
            </a:r>
            <a:r>
              <a:rPr lang="es-AR" dirty="0" err="1">
                <a:latin typeface="Times New Roman" pitchFamily="18" charset="0"/>
                <a:cs typeface="Times New Roman" pitchFamily="18" charset="0"/>
              </a:rPr>
              <a:t>V´</a:t>
            </a:r>
            <a:r>
              <a:rPr lang="es-AR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  y </a:t>
            </a:r>
            <a:r>
              <a:rPr lang="es-AR" dirty="0" err="1">
                <a:latin typeface="Times New Roman" pitchFamily="18" charset="0"/>
                <a:cs typeface="Times New Roman" pitchFamily="18" charset="0"/>
              </a:rPr>
              <a:t>V´</a:t>
            </a:r>
            <a:r>
              <a:rPr lang="es-AR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 del grafo (</a:t>
            </a:r>
            <a:r>
              <a:rPr lang="es-AR" i="1" dirty="0" err="1">
                <a:latin typeface="Times New Roman" pitchFamily="18" charset="0"/>
                <a:cs typeface="Times New Roman" pitchFamily="18" charset="0"/>
              </a:rPr>
              <a:t>h,j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) adjunto de </a:t>
            </a:r>
            <a:r>
              <a:rPr lang="es-AR" i="1" dirty="0" err="1">
                <a:latin typeface="Times New Roman" pitchFamily="18" charset="0"/>
                <a:cs typeface="Times New Roman" pitchFamily="18" charset="0"/>
              </a:rPr>
              <a:t>Pn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 se debe a que los últimos </a:t>
            </a:r>
            <a:r>
              <a:rPr lang="es-AR" i="1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 arcos del camino de </a:t>
            </a:r>
            <a:r>
              <a:rPr lang="es-AR" i="1" dirty="0" err="1">
                <a:latin typeface="Times New Roman" pitchFamily="18" charset="0"/>
                <a:cs typeface="Times New Roman" pitchFamily="18" charset="0"/>
              </a:rPr>
              <a:t>Pn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 representado por el vértice </a:t>
            </a:r>
            <a:r>
              <a:rPr lang="es-AR" dirty="0" err="1">
                <a:latin typeface="Times New Roman" pitchFamily="18" charset="0"/>
                <a:cs typeface="Times New Roman" pitchFamily="18" charset="0"/>
              </a:rPr>
              <a:t>V´</a:t>
            </a:r>
            <a:r>
              <a:rPr lang="es-AR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 coinciden con los primeros</a:t>
            </a:r>
            <a:r>
              <a:rPr lang="es-A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i="1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 arcos del camino de </a:t>
            </a:r>
            <a:r>
              <a:rPr lang="es-AR" i="1" dirty="0" err="1">
                <a:latin typeface="Times New Roman" pitchFamily="18" charset="0"/>
                <a:cs typeface="Times New Roman" pitchFamily="18" charset="0"/>
              </a:rPr>
              <a:t>Pn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 representado por el vértice </a:t>
            </a:r>
            <a:r>
              <a:rPr lang="es-AR" dirty="0" err="1">
                <a:latin typeface="Times New Roman" pitchFamily="18" charset="0"/>
                <a:cs typeface="Times New Roman" pitchFamily="18" charset="0"/>
              </a:rPr>
              <a:t>V´</a:t>
            </a:r>
            <a:r>
              <a:rPr lang="es-AR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/>
            <a:r>
              <a:rPr lang="es-AR" dirty="0">
                <a:latin typeface="Times New Roman" pitchFamily="18" charset="0"/>
                <a:cs typeface="Times New Roman" pitchFamily="18" charset="0"/>
              </a:rPr>
              <a:t>Por lo tanto el </a:t>
            </a:r>
            <a:r>
              <a:rPr lang="es-AR" dirty="0" err="1">
                <a:latin typeface="Times New Roman" pitchFamily="18" charset="0"/>
                <a:cs typeface="Times New Roman" pitchFamily="18" charset="0"/>
              </a:rPr>
              <a:t>digrafo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AR" i="1" dirty="0" err="1">
                <a:latin typeface="Times New Roman" pitchFamily="18" charset="0"/>
                <a:cs typeface="Times New Roman" pitchFamily="18" charset="0"/>
              </a:rPr>
              <a:t>h,j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) adjunto de </a:t>
            </a:r>
            <a:r>
              <a:rPr lang="es-AR" i="1" dirty="0" err="1">
                <a:latin typeface="Times New Roman" pitchFamily="18" charset="0"/>
                <a:cs typeface="Times New Roman" pitchFamily="18" charset="0"/>
              </a:rPr>
              <a:t>Pn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 será de </a:t>
            </a:r>
            <a:r>
              <a:rPr lang="es-AR" b="1" u="sng" dirty="0">
                <a:latin typeface="Times New Roman" pitchFamily="18" charset="0"/>
                <a:cs typeface="Times New Roman" pitchFamily="18" charset="0"/>
              </a:rPr>
              <a:t>tamaño </a:t>
            </a:r>
            <a:r>
              <a:rPr lang="es-AR" b="1" u="sng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s-AR" b="1" i="1" u="sng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s-AR" u="sng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s-AR" b="1" u="sng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AR" b="1" i="1" u="sng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AR" i="1" u="sng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s-AR" b="1" i="1" u="sng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AR" b="1" u="sng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.</a:t>
            </a:r>
            <a:endParaRPr lang="es-AR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8 CuadroTexto"/>
          <p:cNvSpPr txBox="1">
            <a:spLocks noChangeArrowheads="1"/>
          </p:cNvSpPr>
          <p:nvPr/>
        </p:nvSpPr>
        <p:spPr bwMode="auto">
          <a:xfrm>
            <a:off x="460375" y="5832476"/>
            <a:ext cx="75009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Ahora </a:t>
            </a:r>
            <a:r>
              <a:rPr lang="es-AR" sz="2000" dirty="0" smtClean="0">
                <a:latin typeface="Times New Roman" pitchFamily="18" charset="0"/>
                <a:cs typeface="Times New Roman" pitchFamily="18" charset="0"/>
              </a:rPr>
              <a:t>faltaría encontrar 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la cantidad de componentes del </a:t>
            </a:r>
            <a:r>
              <a:rPr lang="es-AR" sz="2000" dirty="0" err="1">
                <a:latin typeface="Times New Roman" pitchFamily="18" charset="0"/>
                <a:cs typeface="Times New Roman" pitchFamily="18" charset="0"/>
              </a:rPr>
              <a:t>digrafo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AR" sz="2000" i="1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AR" sz="2000" dirty="0" err="1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AR" sz="2000" i="1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) adjunto de </a:t>
            </a:r>
            <a:r>
              <a:rPr lang="es-AR" sz="2000" i="1" dirty="0" err="1">
                <a:latin typeface="Times New Roman" pitchFamily="18" charset="0"/>
                <a:cs typeface="Times New Roman" pitchFamily="18" charset="0"/>
              </a:rPr>
              <a:t>Pn</a:t>
            </a:r>
            <a:r>
              <a:rPr lang="es-AR" sz="2000" i="1" dirty="0">
                <a:latin typeface="Times New Roman" pitchFamily="18" charset="0"/>
                <a:cs typeface="Times New Roman" pitchFamily="18" charset="0"/>
              </a:rPr>
              <a:t>………</a:t>
            </a:r>
          </a:p>
        </p:txBody>
      </p:sp>
      <p:sp>
        <p:nvSpPr>
          <p:cNvPr id="7174" name="9 Marcador de pie de página"/>
          <p:cNvSpPr>
            <a:spLocks noGrp="1"/>
          </p:cNvSpPr>
          <p:nvPr>
            <p:ph type="ftr" sz="quarter" idx="11"/>
          </p:nvPr>
        </p:nvSpPr>
        <p:spPr bwMode="auto">
          <a:xfrm rot="16200000">
            <a:off x="6318250" y="2779713"/>
            <a:ext cx="4905375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s-AR" dirty="0">
                <a:solidFill>
                  <a:schemeClr val="bg2"/>
                </a:solidFill>
              </a:rPr>
              <a:t>REUNION ANUAL DE LA UNION MATEMATICA ARGENTINA. BAHÍA BLANCA 2016.</a:t>
            </a:r>
            <a:endParaRPr lang="es-E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>
            <a:spLocks noChangeArrowheads="1"/>
          </p:cNvSpPr>
          <p:nvPr/>
        </p:nvSpPr>
        <p:spPr bwMode="auto">
          <a:xfrm>
            <a:off x="468313" y="476250"/>
            <a:ext cx="77041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s-AR" sz="2000">
                <a:latin typeface="Times New Roman" pitchFamily="18" charset="0"/>
                <a:cs typeface="Times New Roman" pitchFamily="18" charset="0"/>
              </a:rPr>
              <a:t>Para hallar la cantidad de componentes conexas del digrafo (</a:t>
            </a:r>
            <a:r>
              <a:rPr lang="es-AR" sz="2000" i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AR" sz="200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AR" sz="2000" i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AR" sz="2000">
                <a:latin typeface="Times New Roman" pitchFamily="18" charset="0"/>
                <a:cs typeface="Times New Roman" pitchFamily="18" charset="0"/>
              </a:rPr>
              <a:t>) adjunto de </a:t>
            </a:r>
            <a:r>
              <a:rPr lang="es-AR" sz="2000" i="1">
                <a:latin typeface="Times New Roman" pitchFamily="18" charset="0"/>
                <a:cs typeface="Times New Roman" pitchFamily="18" charset="0"/>
              </a:rPr>
              <a:t>Pn </a:t>
            </a:r>
            <a:r>
              <a:rPr lang="es-AR" sz="2000">
                <a:latin typeface="Times New Roman" pitchFamily="18" charset="0"/>
                <a:cs typeface="Times New Roman" pitchFamily="18" charset="0"/>
              </a:rPr>
              <a:t>debemos tener en cuenta como se va formando este digrafo…..</a:t>
            </a:r>
            <a:endParaRPr lang="es-AR" sz="20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18"/>
          <p:cNvSpPr txBox="1">
            <a:spLocks noChangeArrowheads="1"/>
          </p:cNvSpPr>
          <p:nvPr/>
        </p:nvSpPr>
        <p:spPr bwMode="auto">
          <a:xfrm>
            <a:off x="561975" y="1700213"/>
            <a:ext cx="6778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>
                <a:latin typeface="Times New Roman" pitchFamily="18" charset="0"/>
                <a:cs typeface="Times New Roman" pitchFamily="18" charset="0"/>
              </a:rPr>
              <a:t>V´</a:t>
            </a:r>
            <a:r>
              <a:rPr lang="es-ES" baseline="-250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0" name="Text Box 18"/>
          <p:cNvSpPr txBox="1">
            <a:spLocks noChangeArrowheads="1"/>
          </p:cNvSpPr>
          <p:nvPr/>
        </p:nvSpPr>
        <p:spPr bwMode="auto">
          <a:xfrm>
            <a:off x="2093913" y="1706563"/>
            <a:ext cx="11826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>
                <a:latin typeface="Times New Roman" pitchFamily="18" charset="0"/>
                <a:cs typeface="Times New Roman" pitchFamily="18" charset="0"/>
              </a:rPr>
              <a:t>V´</a:t>
            </a:r>
            <a:r>
              <a:rPr lang="es-ES" baseline="-25000">
                <a:latin typeface="Times New Roman" pitchFamily="18" charset="0"/>
                <a:cs typeface="Times New Roman" pitchFamily="18" charset="0"/>
              </a:rPr>
              <a:t>1+(</a:t>
            </a:r>
            <a:r>
              <a:rPr lang="es-ES" i="1" baseline="-2500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ES" baseline="-2500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s-ES" i="1" baseline="-2500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ES" baseline="-2500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1116013" y="1885950"/>
            <a:ext cx="576262" cy="47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>
            <a:off x="3059113" y="1878013"/>
            <a:ext cx="576262" cy="63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3779838" y="1706563"/>
            <a:ext cx="11826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>
                <a:latin typeface="Times New Roman" pitchFamily="18" charset="0"/>
                <a:cs typeface="Times New Roman" pitchFamily="18" charset="0"/>
              </a:rPr>
              <a:t>V´</a:t>
            </a:r>
            <a:r>
              <a:rPr lang="es-ES" baseline="-25000">
                <a:latin typeface="Times New Roman" pitchFamily="18" charset="0"/>
                <a:cs typeface="Times New Roman" pitchFamily="18" charset="0"/>
              </a:rPr>
              <a:t>1+2.(</a:t>
            </a:r>
            <a:r>
              <a:rPr lang="es-ES" i="1" baseline="-2500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ES" baseline="-2500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s-ES" i="1" baseline="-2500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ES" baseline="-2500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539750" y="2205038"/>
            <a:ext cx="6778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>
                <a:latin typeface="Times New Roman" pitchFamily="18" charset="0"/>
                <a:cs typeface="Times New Roman" pitchFamily="18" charset="0"/>
              </a:rPr>
              <a:t>V´</a:t>
            </a:r>
            <a:r>
              <a:rPr lang="es-ES" baseline="-2500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2071688" y="2211388"/>
            <a:ext cx="11826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>
                <a:latin typeface="Times New Roman" pitchFamily="18" charset="0"/>
                <a:cs typeface="Times New Roman" pitchFamily="18" charset="0"/>
              </a:rPr>
              <a:t>V´</a:t>
            </a:r>
            <a:r>
              <a:rPr lang="es-ES" baseline="-25000">
                <a:latin typeface="Times New Roman" pitchFamily="18" charset="0"/>
                <a:cs typeface="Times New Roman" pitchFamily="18" charset="0"/>
              </a:rPr>
              <a:t>2+(</a:t>
            </a:r>
            <a:r>
              <a:rPr lang="es-ES" i="1" baseline="-2500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ES" baseline="-2500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s-ES" i="1" baseline="-2500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ES" baseline="-2500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cxnSp>
        <p:nvCxnSpPr>
          <p:cNvPr id="21" name="20 Conector recto de flecha"/>
          <p:cNvCxnSpPr/>
          <p:nvPr/>
        </p:nvCxnSpPr>
        <p:spPr>
          <a:xfrm>
            <a:off x="1093788" y="2389188"/>
            <a:ext cx="576262" cy="63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/>
          <p:nvPr/>
        </p:nvCxnSpPr>
        <p:spPr>
          <a:xfrm>
            <a:off x="3038475" y="2382838"/>
            <a:ext cx="576263" cy="63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Box 18"/>
          <p:cNvSpPr txBox="1">
            <a:spLocks noChangeArrowheads="1"/>
          </p:cNvSpPr>
          <p:nvPr/>
        </p:nvSpPr>
        <p:spPr bwMode="auto">
          <a:xfrm>
            <a:off x="3757613" y="2211388"/>
            <a:ext cx="11826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>
                <a:latin typeface="Times New Roman" pitchFamily="18" charset="0"/>
                <a:cs typeface="Times New Roman" pitchFamily="18" charset="0"/>
              </a:rPr>
              <a:t>V´</a:t>
            </a:r>
            <a:r>
              <a:rPr lang="es-ES" baseline="-25000">
                <a:latin typeface="Times New Roman" pitchFamily="18" charset="0"/>
                <a:cs typeface="Times New Roman" pitchFamily="18" charset="0"/>
              </a:rPr>
              <a:t>2+2.(</a:t>
            </a:r>
            <a:r>
              <a:rPr lang="es-ES" i="1" baseline="-2500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ES" baseline="-2500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s-ES" i="1" baseline="-2500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ES" baseline="-2500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24" name="Text Box 18"/>
          <p:cNvSpPr txBox="1">
            <a:spLocks noChangeArrowheads="1"/>
          </p:cNvSpPr>
          <p:nvPr/>
        </p:nvSpPr>
        <p:spPr bwMode="auto">
          <a:xfrm>
            <a:off x="611188" y="2838450"/>
            <a:ext cx="677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>
                <a:latin typeface="Times New Roman" pitchFamily="18" charset="0"/>
                <a:cs typeface="Times New Roman" pitchFamily="18" charset="0"/>
              </a:rPr>
              <a:t>V´</a:t>
            </a:r>
            <a:r>
              <a:rPr lang="es-ES" baseline="-2500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2144713" y="2843213"/>
            <a:ext cx="1181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>
                <a:latin typeface="Times New Roman" pitchFamily="18" charset="0"/>
                <a:cs typeface="Times New Roman" pitchFamily="18" charset="0"/>
              </a:rPr>
              <a:t>V´</a:t>
            </a:r>
            <a:r>
              <a:rPr lang="es-ES" baseline="-25000">
                <a:latin typeface="Times New Roman" pitchFamily="18" charset="0"/>
                <a:cs typeface="Times New Roman" pitchFamily="18" charset="0"/>
              </a:rPr>
              <a:t>3+(</a:t>
            </a:r>
            <a:r>
              <a:rPr lang="es-ES" i="1" baseline="-2500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ES" baseline="-2500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s-ES" i="1" baseline="-2500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ES" baseline="-2500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cxnSp>
        <p:nvCxnSpPr>
          <p:cNvPr id="26" name="25 Conector recto de flecha"/>
          <p:cNvCxnSpPr/>
          <p:nvPr/>
        </p:nvCxnSpPr>
        <p:spPr>
          <a:xfrm>
            <a:off x="1165225" y="3022600"/>
            <a:ext cx="576263" cy="63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/>
          <p:nvPr/>
        </p:nvCxnSpPr>
        <p:spPr>
          <a:xfrm>
            <a:off x="3109913" y="3016250"/>
            <a:ext cx="576262" cy="47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Box 18"/>
          <p:cNvSpPr txBox="1">
            <a:spLocks noChangeArrowheads="1"/>
          </p:cNvSpPr>
          <p:nvPr/>
        </p:nvSpPr>
        <p:spPr bwMode="auto">
          <a:xfrm>
            <a:off x="3830638" y="2843213"/>
            <a:ext cx="1181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>
                <a:latin typeface="Times New Roman" pitchFamily="18" charset="0"/>
                <a:cs typeface="Times New Roman" pitchFamily="18" charset="0"/>
              </a:rPr>
              <a:t>V´</a:t>
            </a:r>
            <a:r>
              <a:rPr lang="es-ES" baseline="-25000">
                <a:latin typeface="Times New Roman" pitchFamily="18" charset="0"/>
                <a:cs typeface="Times New Roman" pitchFamily="18" charset="0"/>
              </a:rPr>
              <a:t>3+2.(</a:t>
            </a:r>
            <a:r>
              <a:rPr lang="es-ES" i="1" baseline="-2500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ES" baseline="-2500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s-ES" i="1" baseline="-2500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ES" baseline="-2500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714375" y="4494213"/>
            <a:ext cx="677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V´</a:t>
            </a:r>
            <a:r>
              <a:rPr lang="es-ES" baseline="-25000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ES" baseline="-25000" dirty="0">
                <a:latin typeface="Times New Roman" pitchFamily="18" charset="0"/>
                <a:cs typeface="Times New Roman" pitchFamily="18" charset="0"/>
              </a:rPr>
              <a:t>-j</a:t>
            </a:r>
          </a:p>
        </p:txBody>
      </p:sp>
      <p:sp>
        <p:nvSpPr>
          <p:cNvPr id="30" name="Text Box 18"/>
          <p:cNvSpPr txBox="1">
            <a:spLocks noChangeArrowheads="1"/>
          </p:cNvSpPr>
          <p:nvPr/>
        </p:nvSpPr>
        <p:spPr bwMode="auto">
          <a:xfrm>
            <a:off x="2093913" y="4492626"/>
            <a:ext cx="11826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>
                <a:latin typeface="Times New Roman" pitchFamily="18" charset="0"/>
                <a:cs typeface="Times New Roman" pitchFamily="18" charset="0"/>
              </a:rPr>
              <a:t>V´</a:t>
            </a:r>
            <a:r>
              <a:rPr lang="es-ES" baseline="-25000" dirty="0">
                <a:latin typeface="Times New Roman" pitchFamily="18" charset="0"/>
                <a:cs typeface="Times New Roman" pitchFamily="18" charset="0"/>
              </a:rPr>
              <a:t>(h-j)+(</a:t>
            </a:r>
            <a:r>
              <a:rPr lang="es-ES" i="1" baseline="-250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ES" baseline="-25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s-ES" i="1" baseline="-25000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ES" baseline="-250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cxnSp>
        <p:nvCxnSpPr>
          <p:cNvPr id="31" name="30 Conector recto de flecha"/>
          <p:cNvCxnSpPr/>
          <p:nvPr/>
        </p:nvCxnSpPr>
        <p:spPr>
          <a:xfrm>
            <a:off x="1268413" y="4678363"/>
            <a:ext cx="576262" cy="63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/>
          <p:nvPr/>
        </p:nvCxnSpPr>
        <p:spPr>
          <a:xfrm>
            <a:off x="3249613" y="4728369"/>
            <a:ext cx="576262" cy="63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3932238" y="4500563"/>
            <a:ext cx="11826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>
                <a:latin typeface="Times New Roman" pitchFamily="18" charset="0"/>
                <a:cs typeface="Times New Roman" pitchFamily="18" charset="0"/>
              </a:rPr>
              <a:t>V´</a:t>
            </a:r>
            <a:r>
              <a:rPr lang="es-ES" baseline="-25000" dirty="0">
                <a:latin typeface="Times New Roman" pitchFamily="18" charset="0"/>
                <a:cs typeface="Times New Roman" pitchFamily="18" charset="0"/>
              </a:rPr>
              <a:t>(h-j)+2.(</a:t>
            </a:r>
            <a:r>
              <a:rPr lang="es-ES" i="1" baseline="-250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ES" baseline="-25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s-ES" i="1" baseline="-25000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ES" baseline="-250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34" name="33 CuadroTexto"/>
          <p:cNvSpPr txBox="1">
            <a:spLocks noChangeArrowheads="1"/>
          </p:cNvSpPr>
          <p:nvPr/>
        </p:nvSpPr>
        <p:spPr bwMode="auto">
          <a:xfrm>
            <a:off x="493713" y="3632200"/>
            <a:ext cx="9128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s-AR"/>
              <a:t>……..</a:t>
            </a:r>
          </a:p>
        </p:txBody>
      </p:sp>
      <p:sp>
        <p:nvSpPr>
          <p:cNvPr id="35" name="34 CuadroTexto"/>
          <p:cNvSpPr txBox="1">
            <a:spLocks noChangeArrowheads="1"/>
          </p:cNvSpPr>
          <p:nvPr/>
        </p:nvSpPr>
        <p:spPr bwMode="auto">
          <a:xfrm>
            <a:off x="5137150" y="4519613"/>
            <a:ext cx="9128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s-AR"/>
              <a:t>……..</a:t>
            </a:r>
          </a:p>
        </p:txBody>
      </p:sp>
      <p:sp>
        <p:nvSpPr>
          <p:cNvPr id="36" name="35 CuadroTexto"/>
          <p:cNvSpPr txBox="1">
            <a:spLocks noChangeArrowheads="1"/>
          </p:cNvSpPr>
          <p:nvPr/>
        </p:nvSpPr>
        <p:spPr bwMode="auto">
          <a:xfrm>
            <a:off x="4940300" y="2830513"/>
            <a:ext cx="9128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s-AR"/>
              <a:t>……..</a:t>
            </a:r>
          </a:p>
        </p:txBody>
      </p:sp>
      <p:sp>
        <p:nvSpPr>
          <p:cNvPr id="37" name="36 CuadroTexto"/>
          <p:cNvSpPr txBox="1">
            <a:spLocks noChangeArrowheads="1"/>
          </p:cNvSpPr>
          <p:nvPr/>
        </p:nvSpPr>
        <p:spPr bwMode="auto">
          <a:xfrm>
            <a:off x="4940300" y="2211388"/>
            <a:ext cx="9128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s-AR"/>
              <a:t>……..</a:t>
            </a:r>
          </a:p>
        </p:txBody>
      </p:sp>
      <p:sp>
        <p:nvSpPr>
          <p:cNvPr id="38" name="37 CuadroTexto"/>
          <p:cNvSpPr txBox="1">
            <a:spLocks noChangeArrowheads="1"/>
          </p:cNvSpPr>
          <p:nvPr/>
        </p:nvSpPr>
        <p:spPr bwMode="auto">
          <a:xfrm>
            <a:off x="5011738" y="1693863"/>
            <a:ext cx="9128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s-AR"/>
              <a:t>……..</a:t>
            </a:r>
          </a:p>
        </p:txBody>
      </p:sp>
      <p:sp>
        <p:nvSpPr>
          <p:cNvPr id="39" name="38 CuadroTexto"/>
          <p:cNvSpPr txBox="1">
            <a:spLocks noChangeArrowheads="1"/>
          </p:cNvSpPr>
          <p:nvPr/>
        </p:nvSpPr>
        <p:spPr bwMode="auto">
          <a:xfrm>
            <a:off x="561975" y="5373688"/>
            <a:ext cx="74993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es-AR" sz="2000" b="1" u="sng" dirty="0">
                <a:latin typeface="Times New Roman" pitchFamily="18" charset="0"/>
                <a:cs typeface="Times New Roman" pitchFamily="18" charset="0"/>
              </a:rPr>
              <a:t>cantidad de componentes conexas</a:t>
            </a:r>
            <a:r>
              <a:rPr lang="es-A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del </a:t>
            </a:r>
            <a:r>
              <a:rPr lang="es-AR" sz="2000" dirty="0" err="1">
                <a:latin typeface="Times New Roman" pitchFamily="18" charset="0"/>
                <a:cs typeface="Times New Roman" pitchFamily="18" charset="0"/>
              </a:rPr>
              <a:t>digrafo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AR" sz="2000" i="1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AR" sz="2000" dirty="0" err="1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AR" sz="2000" i="1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) adjunto de </a:t>
            </a:r>
            <a:r>
              <a:rPr lang="es-AR" sz="2000" i="1" dirty="0" err="1">
                <a:latin typeface="Times New Roman" pitchFamily="18" charset="0"/>
                <a:cs typeface="Times New Roman" pitchFamily="18" charset="0"/>
              </a:rPr>
              <a:t>Pn</a:t>
            </a:r>
            <a:r>
              <a:rPr lang="es-AR" sz="2000" i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1" hangingPunct="1"/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es igual a la cantidad (</a:t>
            </a:r>
            <a:r>
              <a:rPr lang="es-AR" sz="20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s-AR" sz="200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).</a:t>
            </a:r>
            <a:endParaRPr lang="es-AR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21" name="39 Marcador de pie de página"/>
          <p:cNvSpPr>
            <a:spLocks noGrp="1"/>
          </p:cNvSpPr>
          <p:nvPr>
            <p:ph type="ftr" sz="quarter" idx="11"/>
          </p:nvPr>
        </p:nvSpPr>
        <p:spPr bwMode="auto">
          <a:xfrm rot="16200000">
            <a:off x="6478588" y="2940050"/>
            <a:ext cx="45847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s-AR">
                <a:solidFill>
                  <a:schemeClr val="bg2"/>
                </a:solidFill>
              </a:rPr>
              <a:t>REUNION ANUAL DE LA UNION MATEMATICA ARGENTINA. BAHÍA BLANCA 2016.</a:t>
            </a:r>
            <a:endParaRPr lang="es-ES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0" grpId="0"/>
      <p:bldP spid="18" grpId="0"/>
      <p:bldP spid="19" grpId="0"/>
      <p:bldP spid="20" grpId="0"/>
      <p:bldP spid="23" grpId="0"/>
      <p:bldP spid="24" grpId="0"/>
      <p:bldP spid="25" grpId="0"/>
      <p:bldP spid="28" grpId="0"/>
      <p:bldP spid="29" grpId="0"/>
      <p:bldP spid="30" grpId="0"/>
      <p:bldP spid="33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>
            <a:spLocks noChangeArrowheads="1"/>
          </p:cNvSpPr>
          <p:nvPr/>
        </p:nvSpPr>
        <p:spPr bwMode="auto">
          <a:xfrm>
            <a:off x="574675" y="188913"/>
            <a:ext cx="750093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Para encontrar </a:t>
            </a:r>
            <a:r>
              <a:rPr lang="es-AR" sz="2000" b="1" u="sng" dirty="0">
                <a:latin typeface="Times New Roman" pitchFamily="18" charset="0"/>
                <a:cs typeface="Times New Roman" pitchFamily="18" charset="0"/>
              </a:rPr>
              <a:t>la forma de las  componentes conexas 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del </a:t>
            </a:r>
            <a:r>
              <a:rPr lang="es-AR" sz="2000" dirty="0" err="1">
                <a:latin typeface="Times New Roman" pitchFamily="18" charset="0"/>
                <a:cs typeface="Times New Roman" pitchFamily="18" charset="0"/>
              </a:rPr>
              <a:t>digrafo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AR" sz="2000" i="1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AR" sz="2000" dirty="0" err="1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AR" sz="2000" i="1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) adjunto de </a:t>
            </a:r>
            <a:r>
              <a:rPr lang="es-AR" sz="2000" i="1" dirty="0" err="1">
                <a:latin typeface="Times New Roman" pitchFamily="18" charset="0"/>
                <a:cs typeface="Times New Roman" pitchFamily="18" charset="0"/>
              </a:rPr>
              <a:t>Pn</a:t>
            </a:r>
            <a:r>
              <a:rPr lang="es-AR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deberemos tener en cuenta el orden, el tamaño y la cantidad de componentes conexas…</a:t>
            </a:r>
          </a:p>
        </p:txBody>
      </p:sp>
      <p:sp>
        <p:nvSpPr>
          <p:cNvPr id="5" name="4 CuadroTexto"/>
          <p:cNvSpPr txBox="1">
            <a:spLocks noChangeArrowheads="1"/>
          </p:cNvSpPr>
          <p:nvPr/>
        </p:nvSpPr>
        <p:spPr bwMode="auto">
          <a:xfrm>
            <a:off x="541338" y="1204913"/>
            <a:ext cx="7416800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s-AR" sz="2000">
                <a:latin typeface="Times New Roman" pitchFamily="18" charset="0"/>
                <a:cs typeface="Times New Roman" pitchFamily="18" charset="0"/>
              </a:rPr>
              <a:t>Al hacer el cociente entre la cantidad de vértices de digrafo (</a:t>
            </a:r>
            <a:r>
              <a:rPr lang="es-AR" sz="2000" i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AR" sz="200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AR" sz="2000" i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AR" sz="2000">
                <a:latin typeface="Times New Roman" pitchFamily="18" charset="0"/>
                <a:cs typeface="Times New Roman" pitchFamily="18" charset="0"/>
              </a:rPr>
              <a:t>) adjunto de </a:t>
            </a:r>
            <a:r>
              <a:rPr lang="es-AR" sz="2000" i="1">
                <a:latin typeface="Times New Roman" pitchFamily="18" charset="0"/>
                <a:cs typeface="Times New Roman" pitchFamily="18" charset="0"/>
              </a:rPr>
              <a:t>Pn </a:t>
            </a:r>
            <a:r>
              <a:rPr lang="es-AR" sz="2000">
                <a:latin typeface="Times New Roman" pitchFamily="18" charset="0"/>
                <a:cs typeface="Times New Roman" pitchFamily="18" charset="0"/>
              </a:rPr>
              <a:t>y la cantidad de componentes conexas obtenemos un cociente que llamamos </a:t>
            </a:r>
            <a:r>
              <a:rPr lang="es-AR" sz="2000" i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s-AR" sz="2000">
                <a:latin typeface="Times New Roman" pitchFamily="18" charset="0"/>
                <a:cs typeface="Times New Roman" pitchFamily="18" charset="0"/>
              </a:rPr>
              <a:t> y un resto </a:t>
            </a:r>
            <a:r>
              <a:rPr lang="es-AR" sz="2000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s-AR" sz="200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617538" y="2219325"/>
            <a:ext cx="74168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s-AR" sz="20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s-AR" sz="2000" i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es-AR" sz="2000" i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s-AR" sz="2000" i="1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es-AR" sz="2000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s-AR" sz="2000" i="1" dirty="0">
                <a:latin typeface="Times New Roman" pitchFamily="18" charset="0"/>
                <a:cs typeface="Times New Roman" pitchFamily="18" charset="0"/>
              </a:rPr>
              <a:t>r</a:t>
            </a:r>
          </a:p>
          <a:p>
            <a:pPr eaLnBrk="1" hangingPunct="1"/>
            <a:r>
              <a:rPr lang="es-AR" sz="2000" dirty="0" smtClean="0">
                <a:latin typeface="Times New Roman" pitchFamily="18" charset="0"/>
                <a:cs typeface="Times New Roman" pitchFamily="18" charset="0"/>
              </a:rPr>
              <a:t>Sumamos 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y restamos </a:t>
            </a:r>
            <a:r>
              <a:rPr lang="es-AR" sz="2000" i="1" dirty="0" err="1">
                <a:latin typeface="Times New Roman" pitchFamily="18" charset="0"/>
                <a:cs typeface="Times New Roman" pitchFamily="18" charset="0"/>
              </a:rPr>
              <a:t>d.r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, luego agrupamos:</a:t>
            </a:r>
          </a:p>
          <a:p>
            <a:pPr eaLnBrk="1" hangingPunct="1"/>
            <a:r>
              <a:rPr lang="es-AR" sz="20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s-AR" sz="2000" i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es-AR" sz="2000" i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s-AR" sz="2000" i="1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es-AR" sz="2000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s-AR" sz="2000" i="1" dirty="0">
                <a:latin typeface="Times New Roman" pitchFamily="18" charset="0"/>
                <a:cs typeface="Times New Roman" pitchFamily="18" charset="0"/>
              </a:rPr>
              <a:t>r +</a:t>
            </a:r>
            <a:r>
              <a:rPr lang="es-AR" sz="2000" i="1" dirty="0" err="1">
                <a:latin typeface="Times New Roman" pitchFamily="18" charset="0"/>
                <a:cs typeface="Times New Roman" pitchFamily="18" charset="0"/>
              </a:rPr>
              <a:t>d.r</a:t>
            </a:r>
            <a:r>
              <a:rPr lang="es-AR" sz="2000" i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s-AR" sz="2000" i="1" dirty="0" err="1">
                <a:latin typeface="Times New Roman" pitchFamily="18" charset="0"/>
                <a:cs typeface="Times New Roman" pitchFamily="18" charset="0"/>
              </a:rPr>
              <a:t>d.r</a:t>
            </a:r>
            <a:endParaRPr lang="es-AR" sz="2000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s-AR" sz="20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s-AR" sz="2000" i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es-AR" sz="2000" i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s-AR" sz="2000" i="1" dirty="0">
                <a:latin typeface="Times New Roman" pitchFamily="18" charset="0"/>
                <a:cs typeface="Times New Roman" pitchFamily="18" charset="0"/>
              </a:rPr>
              <a:t>j-r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es-AR" sz="2000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s-AR" sz="2000" i="1" dirty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(1</a:t>
            </a:r>
            <a:r>
              <a:rPr lang="es-AR" sz="2000" i="1" dirty="0">
                <a:latin typeface="Times New Roman" pitchFamily="18" charset="0"/>
                <a:cs typeface="Times New Roman" pitchFamily="18" charset="0"/>
              </a:rPr>
              <a:t>+d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/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Esto nos indica que el </a:t>
            </a:r>
            <a:r>
              <a:rPr lang="es-AR" sz="2000" dirty="0" err="1">
                <a:latin typeface="Times New Roman" pitchFamily="18" charset="0"/>
                <a:cs typeface="Times New Roman" pitchFamily="18" charset="0"/>
              </a:rPr>
              <a:t>digrafo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AR" sz="2000" i="1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AR" sz="2000" dirty="0" err="1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AR" sz="2000" i="1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) adjunto de </a:t>
            </a:r>
            <a:r>
              <a:rPr lang="es-AR" sz="2000" i="1" dirty="0" err="1">
                <a:latin typeface="Times New Roman" pitchFamily="18" charset="0"/>
                <a:cs typeface="Times New Roman" pitchFamily="18" charset="0"/>
              </a:rPr>
              <a:t>Pn</a:t>
            </a:r>
            <a:r>
              <a:rPr lang="es-AR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tendrá:</a:t>
            </a:r>
          </a:p>
          <a:p>
            <a:pPr algn="ctr" eaLnBrk="1" hangingPunct="1"/>
            <a:r>
              <a:rPr lang="es-AR" sz="20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s-AR" sz="2000" b="1" i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AR" sz="2000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s-AR" sz="2000" b="1" i="1" dirty="0">
                <a:latin typeface="Times New Roman" pitchFamily="18" charset="0"/>
                <a:cs typeface="Times New Roman" pitchFamily="18" charset="0"/>
              </a:rPr>
              <a:t>j-r</a:t>
            </a:r>
            <a:r>
              <a:rPr lang="es-AR" sz="2000" b="1" dirty="0">
                <a:latin typeface="Times New Roman" pitchFamily="18" charset="0"/>
                <a:cs typeface="Times New Roman" pitchFamily="18" charset="0"/>
              </a:rPr>
              <a:t>) componentes de orden </a:t>
            </a:r>
            <a:r>
              <a:rPr lang="es-AR" sz="2000" b="1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s-A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sz="2000" b="1" dirty="0" smtClean="0">
                <a:latin typeface="Times New Roman" pitchFamily="18" charset="0"/>
                <a:cs typeface="Times New Roman" pitchFamily="18" charset="0"/>
              </a:rPr>
              <a:t> y</a:t>
            </a:r>
            <a:r>
              <a:rPr lang="es-A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sz="2000" b="1" i="1" dirty="0" smtClean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s-AR" sz="2000" b="1" dirty="0">
                <a:latin typeface="Times New Roman" pitchFamily="18" charset="0"/>
                <a:cs typeface="Times New Roman" pitchFamily="18" charset="0"/>
              </a:rPr>
              <a:t>componentes de orden (1</a:t>
            </a:r>
            <a:r>
              <a:rPr lang="es-AR" sz="2000" b="1" i="1" dirty="0">
                <a:latin typeface="Times New Roman" pitchFamily="18" charset="0"/>
                <a:cs typeface="Times New Roman" pitchFamily="18" charset="0"/>
              </a:rPr>
              <a:t>+d</a:t>
            </a:r>
            <a:r>
              <a:rPr lang="es-AR" sz="20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 eaLnBrk="1" hangingPunct="1"/>
            <a:r>
              <a:rPr lang="es-AR" sz="2000" dirty="0" smtClean="0">
                <a:latin typeface="Times New Roman" pitchFamily="18" charset="0"/>
                <a:cs typeface="Times New Roman" pitchFamily="18" charset="0"/>
              </a:rPr>
              <a:t>De manera análoga se puede hallar la cantidad de arcos de cada una de las componentes, (</a:t>
            </a:r>
            <a:r>
              <a:rPr lang="es-AR" sz="2000" i="1" dirty="0" smtClean="0">
                <a:latin typeface="Times New Roman" pitchFamily="18" charset="0"/>
                <a:cs typeface="Times New Roman" pitchFamily="18" charset="0"/>
              </a:rPr>
              <a:t>h-j-r</a:t>
            </a:r>
            <a:r>
              <a:rPr lang="es-AR" sz="2000" dirty="0" smtClean="0">
                <a:latin typeface="Times New Roman" pitchFamily="18" charset="0"/>
                <a:cs typeface="Times New Roman" pitchFamily="18" charset="0"/>
              </a:rPr>
              <a:t>) de tamaño (</a:t>
            </a:r>
            <a:r>
              <a:rPr lang="es-AR" sz="20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s-AR" sz="2000" dirty="0" smtClean="0">
                <a:latin typeface="Times New Roman" pitchFamily="18" charset="0"/>
                <a:cs typeface="Times New Roman" pitchFamily="18" charset="0"/>
              </a:rPr>
              <a:t>-1) y </a:t>
            </a:r>
            <a:r>
              <a:rPr lang="es-AR" sz="20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s-AR" sz="2000" dirty="0" smtClean="0">
                <a:latin typeface="Times New Roman" pitchFamily="18" charset="0"/>
                <a:cs typeface="Times New Roman" pitchFamily="18" charset="0"/>
              </a:rPr>
              <a:t> componentes de tamaño</a:t>
            </a:r>
            <a:r>
              <a:rPr lang="es-AR" sz="2000" i="1" dirty="0" smtClean="0">
                <a:latin typeface="Times New Roman" pitchFamily="18" charset="0"/>
                <a:cs typeface="Times New Roman" pitchFamily="18" charset="0"/>
              </a:rPr>
              <a:t> d</a:t>
            </a:r>
            <a:endParaRPr lang="es-AR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458142" y="4919811"/>
            <a:ext cx="7559675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s-AR" sz="2000" u="sng" dirty="0">
                <a:latin typeface="Times New Roman" pitchFamily="18" charset="0"/>
                <a:cs typeface="Times New Roman" pitchFamily="18" charset="0"/>
              </a:rPr>
              <a:t>A modo de ejemplo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es-AR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s-AR" sz="2000" dirty="0" smtClean="0">
                <a:latin typeface="Times New Roman" pitchFamily="18" charset="0"/>
                <a:cs typeface="Times New Roman" pitchFamily="18" charset="0"/>
              </a:rPr>
              <a:t>El </a:t>
            </a:r>
            <a:r>
              <a:rPr lang="es-AR" sz="2000" dirty="0" err="1">
                <a:latin typeface="Times New Roman" pitchFamily="18" charset="0"/>
                <a:cs typeface="Times New Roman" pitchFamily="18" charset="0"/>
              </a:rPr>
              <a:t>digrafo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 (7,4) adjunto de </a:t>
            </a:r>
            <a:r>
              <a:rPr lang="es-AR" sz="20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s-AR" sz="1200" i="1" dirty="0" smtClean="0">
                <a:latin typeface="Times New Roman" pitchFamily="18" charset="0"/>
                <a:cs typeface="Times New Roman" pitchFamily="18" charset="0"/>
              </a:rPr>
              <a:t>38     ………..   </a:t>
            </a: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38-7 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= (7 – 4).10 + 1</a:t>
            </a:r>
          </a:p>
          <a:p>
            <a:pPr eaLnBrk="1" hangingPunct="1"/>
            <a:r>
              <a:rPr lang="es-AR" dirty="0">
                <a:latin typeface="Times New Roman" pitchFamily="18" charset="0"/>
                <a:cs typeface="Times New Roman" pitchFamily="18" charset="0"/>
              </a:rPr>
              <a:t>Tendrá 2 componentes de orden 10 y 1 componente de orden 11</a:t>
            </a: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…..</a:t>
            </a:r>
          </a:p>
          <a:p>
            <a:pPr eaLnBrk="1" hangingPunct="1"/>
            <a:endParaRPr lang="es-AR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s-AR" dirty="0">
                <a:latin typeface="Times New Roman" pitchFamily="18" charset="0"/>
                <a:cs typeface="Times New Roman" pitchFamily="18" charset="0"/>
              </a:rPr>
              <a:t>El  </a:t>
            </a:r>
            <a:r>
              <a:rPr lang="es-AR" dirty="0" err="1">
                <a:latin typeface="Times New Roman" pitchFamily="18" charset="0"/>
                <a:cs typeface="Times New Roman" pitchFamily="18" charset="0"/>
              </a:rPr>
              <a:t>digrafo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 (7,4) adjunto de </a:t>
            </a:r>
            <a:r>
              <a:rPr lang="es-AR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s-AR" sz="1100" i="1" dirty="0">
                <a:latin typeface="Times New Roman" pitchFamily="18" charset="0"/>
                <a:cs typeface="Times New Roman" pitchFamily="18" charset="0"/>
              </a:rPr>
              <a:t>37  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tendrá 3 componentes conexas de orden 10</a:t>
            </a: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s-A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2" name="7 Marcador de pie de página"/>
          <p:cNvSpPr>
            <a:spLocks noGrp="1"/>
          </p:cNvSpPr>
          <p:nvPr>
            <p:ph type="ftr" sz="quarter" idx="11"/>
          </p:nvPr>
        </p:nvSpPr>
        <p:spPr bwMode="auto">
          <a:xfrm rot="16200000">
            <a:off x="6411913" y="2873375"/>
            <a:ext cx="4718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s-AR">
                <a:solidFill>
                  <a:schemeClr val="bg2"/>
                </a:solidFill>
              </a:rPr>
              <a:t>REUNION ANUAL DE LA UNION MATEMATICA ARGENTINA. BAHÍA BLANCA 2016.</a:t>
            </a:r>
            <a:endParaRPr lang="es-ES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 rot="16200000">
            <a:off x="6423230" y="2770937"/>
            <a:ext cx="4695417" cy="365125"/>
          </a:xfrm>
        </p:spPr>
        <p:txBody>
          <a:bodyPr/>
          <a:lstStyle/>
          <a:p>
            <a:pPr>
              <a:defRPr/>
            </a:pPr>
            <a:r>
              <a:rPr lang="es-AR" dirty="0" smtClean="0"/>
              <a:t>REUNION ANUAL DE LA UNION MATEMATICA ARGENTINA. BAHÍA BLANCA 2016.</a:t>
            </a:r>
            <a:endParaRPr lang="es-ES" dirty="0"/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75928" y="2013808"/>
            <a:ext cx="817245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000" b="1" dirty="0" smtClean="0">
                <a:latin typeface="Times New Roman" pitchFamily="18" charset="0"/>
                <a:cs typeface="Times New Roman" pitchFamily="18" charset="0"/>
              </a:rPr>
              <a:t>Proposición: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CL" sz="2000" dirty="0">
                <a:latin typeface="Times New Roman" pitchFamily="18" charset="0"/>
                <a:cs typeface="Times New Roman" pitchFamily="18" charset="0"/>
              </a:rPr>
              <a:t>Si </a:t>
            </a:r>
            <a:r>
              <a:rPr lang="es-CL" sz="20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s-CL" sz="20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s-CL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CL" sz="20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s-CL" sz="20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CL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CL" sz="2000" i="1" dirty="0">
                <a:latin typeface="Times New Roman" pitchFamily="18" charset="0"/>
                <a:cs typeface="Times New Roman" pitchFamily="18" charset="0"/>
              </a:rPr>
              <a:t>..... </a:t>
            </a:r>
            <a:r>
              <a:rPr lang="es-CL" sz="20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s-CL" sz="2000" i="1" baseline="-25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s-CL" sz="200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s-CL" sz="2000" dirty="0" smtClean="0">
                <a:latin typeface="Times New Roman" pitchFamily="18" charset="0"/>
                <a:cs typeface="Times New Roman" pitchFamily="18" charset="0"/>
              </a:rPr>
              <a:t>son </a:t>
            </a:r>
            <a:r>
              <a:rPr lang="es-CL" sz="2000" dirty="0">
                <a:latin typeface="Times New Roman" pitchFamily="18" charset="0"/>
                <a:cs typeface="Times New Roman" pitchFamily="18" charset="0"/>
              </a:rPr>
              <a:t>las componentes conexas de un </a:t>
            </a:r>
            <a:r>
              <a:rPr lang="es-CL" sz="2000" dirty="0" smtClean="0">
                <a:latin typeface="Times New Roman" pitchFamily="18" charset="0"/>
                <a:cs typeface="Times New Roman" pitchFamily="18" charset="0"/>
              </a:rPr>
              <a:t>grafo (</a:t>
            </a:r>
            <a:r>
              <a:rPr lang="es-CL" sz="2000" dirty="0" err="1" smtClean="0">
                <a:latin typeface="Times New Roman" pitchFamily="18" charset="0"/>
                <a:cs typeface="Times New Roman" pitchFamily="18" charset="0"/>
              </a:rPr>
              <a:t>digrafo</a:t>
            </a:r>
            <a:r>
              <a:rPr lang="es-CL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s-CL" sz="2000" i="1" dirty="0">
                <a:latin typeface="Times New Roman" pitchFamily="18" charset="0"/>
                <a:cs typeface="Times New Roman" pitchFamily="18" charset="0"/>
              </a:rPr>
              <a:t>G, </a:t>
            </a:r>
            <a:r>
              <a:rPr lang="es-CL" sz="2000" dirty="0">
                <a:latin typeface="Times New Roman" pitchFamily="18" charset="0"/>
                <a:cs typeface="Times New Roman" pitchFamily="18" charset="0"/>
              </a:rPr>
              <a:t>entonces el polinomio característico de la matriz </a:t>
            </a:r>
            <a:r>
              <a:rPr lang="es-CL" sz="2000" dirty="0" smtClean="0">
                <a:latin typeface="Times New Roman" pitchFamily="18" charset="0"/>
                <a:cs typeface="Times New Roman" pitchFamily="18" charset="0"/>
              </a:rPr>
              <a:t>adyacencia (precedencia) </a:t>
            </a:r>
            <a:r>
              <a:rPr lang="es-CL" sz="2000" dirty="0">
                <a:latin typeface="Times New Roman" pitchFamily="18" charset="0"/>
                <a:cs typeface="Times New Roman" pitchFamily="18" charset="0"/>
              </a:rPr>
              <a:t>de dicho </a:t>
            </a:r>
            <a:r>
              <a:rPr lang="es-CL" sz="2000" dirty="0" smtClean="0">
                <a:latin typeface="Times New Roman" pitchFamily="18" charset="0"/>
                <a:cs typeface="Times New Roman" pitchFamily="18" charset="0"/>
              </a:rPr>
              <a:t>grafo (</a:t>
            </a:r>
            <a:r>
              <a:rPr lang="es-CL" sz="2000" dirty="0" err="1" smtClean="0">
                <a:latin typeface="Times New Roman" pitchFamily="18" charset="0"/>
                <a:cs typeface="Times New Roman" pitchFamily="18" charset="0"/>
              </a:rPr>
              <a:t>digrafo</a:t>
            </a:r>
            <a:r>
              <a:rPr lang="es-CL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s-CL" sz="2000" dirty="0">
                <a:latin typeface="Times New Roman" pitchFamily="18" charset="0"/>
                <a:cs typeface="Times New Roman" pitchFamily="18" charset="0"/>
              </a:rPr>
              <a:t>es igual al producto de los polinomios característicos de las matrices adyacencia </a:t>
            </a:r>
            <a:r>
              <a:rPr lang="es-CL" sz="2000" dirty="0" smtClean="0">
                <a:latin typeface="Times New Roman" pitchFamily="18" charset="0"/>
                <a:cs typeface="Times New Roman" pitchFamily="18" charset="0"/>
              </a:rPr>
              <a:t>(precedencia) </a:t>
            </a:r>
            <a:r>
              <a:rPr lang="es-CL" sz="2000" dirty="0">
                <a:latin typeface="Times New Roman" pitchFamily="18" charset="0"/>
                <a:cs typeface="Times New Roman" pitchFamily="18" charset="0"/>
              </a:rPr>
              <a:t>de las componentes conexas</a:t>
            </a:r>
            <a:r>
              <a:rPr lang="es-CL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CL" sz="2000" i="1" dirty="0" smtClean="0">
                <a:latin typeface="Times New Roman" pitchFamily="18" charset="0"/>
                <a:cs typeface="Times New Roman" pitchFamily="18" charset="0"/>
              </a:rPr>
              <a:t>Ci  </a:t>
            </a:r>
            <a:r>
              <a:rPr lang="es-CL" sz="2000" i="1" dirty="0">
                <a:latin typeface="Times New Roman" pitchFamily="18" charset="0"/>
                <a:cs typeface="Times New Roman" pitchFamily="18" charset="0"/>
              </a:rPr>
              <a:t>(1 ≤  i  ≤ m).</a:t>
            </a:r>
            <a:r>
              <a:rPr lang="es-CL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s-E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51520" y="981997"/>
            <a:ext cx="80645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000" b="1" dirty="0" smtClean="0">
                <a:latin typeface="Times New Roman" pitchFamily="18" charset="0"/>
                <a:cs typeface="Times New Roman" pitchFamily="18" charset="0"/>
              </a:rPr>
              <a:t>Proposición: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s-E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i="1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s-ES" sz="2000" i="1" baseline="-25000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ES" sz="2000" i="1" dirty="0"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es una matriz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que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surge de un reordenamiento de las filas de la matriz </a:t>
            </a:r>
            <a:r>
              <a:rPr lang="es-ES" sz="200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s-ES" sz="200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ES" sz="2000" i="1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entonces</a:t>
            </a:r>
            <a:r>
              <a:rPr lang="es-E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CL" sz="2000" dirty="0" smtClean="0">
                <a:latin typeface="Times New Roman" pitchFamily="18" charset="0"/>
                <a:cs typeface="Times New Roman" pitchFamily="18" charset="0"/>
              </a:rPr>
              <a:t>sus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polinomios característicos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coinciden</a:t>
            </a:r>
            <a:r>
              <a:rPr lang="es-CL" sz="2000" dirty="0" smtClean="0">
                <a:latin typeface="Times New Roman" pitchFamily="18" charset="0"/>
                <a:cs typeface="Times New Roman" pitchFamily="18" charset="0"/>
              </a:rPr>
              <a:t>. Ambas matrices son </a:t>
            </a:r>
            <a:r>
              <a:rPr lang="es-CL" sz="2000" dirty="0" err="1" smtClean="0">
                <a:latin typeface="Times New Roman" pitchFamily="18" charset="0"/>
                <a:cs typeface="Times New Roman" pitchFamily="18" charset="0"/>
              </a:rPr>
              <a:t>coespectrales</a:t>
            </a:r>
            <a:r>
              <a:rPr lang="es-CL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s-E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1 CuadroTexto"/>
          <p:cNvSpPr txBox="1">
            <a:spLocks noChangeArrowheads="1"/>
          </p:cNvSpPr>
          <p:nvPr/>
        </p:nvSpPr>
        <p:spPr bwMode="auto">
          <a:xfrm>
            <a:off x="1229420" y="451642"/>
            <a:ext cx="57610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es-AR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ESPECTRO DE GRAFOS Y DIGRAFOS</a:t>
            </a:r>
            <a:endParaRPr lang="es-AR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CuadroTexto"/>
              <p:cNvSpPr txBox="1"/>
              <p:nvPr/>
            </p:nvSpPr>
            <p:spPr>
              <a:xfrm>
                <a:off x="899592" y="3896458"/>
                <a:ext cx="2169376" cy="97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AR" i="1" dirty="0"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es-AR" i="1" dirty="0" smtClean="0">
                    <a:latin typeface="Times New Roman" pitchFamily="18" charset="0"/>
                    <a:cs typeface="Times New Roman" pitchFamily="18" charset="0"/>
                  </a:rPr>
                  <a:t>(G)=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s-AR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s-AR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s-AR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AR" b="0" i="1" smtClean="0">
                                      <a:latin typeface="Cambria Math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s-AR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s-AR" i="1" smtClean="0">
                                  <a:latin typeface="Cambria Math"/>
                                </a:rPr>
                                <m:t>⋯</m:t>
                              </m:r>
                            </m:e>
                            <m:e>
                              <m:r>
                                <a:rPr lang="es-AR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s-AR" i="1" smtClean="0">
                                  <a:latin typeface="Cambria Math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s-AR" i="1" smtClean="0">
                                  <a:latin typeface="Cambria Math"/>
                                </a:rPr>
                                <m:t>⋱</m:t>
                              </m:r>
                            </m:e>
                            <m:e>
                              <m:r>
                                <a:rPr lang="es-AR" i="1" smtClean="0">
                                  <a:latin typeface="Cambria Math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r>
                                <a:rPr lang="es-AR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s-AR" i="1" smtClean="0">
                                  <a:latin typeface="Cambria Math"/>
                                </a:rPr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s-AR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AR" b="0" i="1" smtClean="0">
                                      <a:latin typeface="Cambria Math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s-AR" b="0" i="1" smtClean="0">
                                      <a:latin typeface="Cambria Math"/>
                                    </a:rPr>
                                    <m:t>𝑚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s-AR" dirty="0"/>
              </a:p>
            </p:txBody>
          </p:sp>
        </mc:Choice>
        <mc:Fallback xmlns="">
          <p:sp>
            <p:nvSpPr>
              <p:cNvPr id="3" name="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3896458"/>
                <a:ext cx="2169376" cy="972702"/>
              </a:xfrm>
              <a:prstGeom prst="rect">
                <a:avLst/>
              </a:prstGeom>
              <a:blipFill rotWithShape="1">
                <a:blip r:embed="rId2"/>
                <a:stretch>
                  <a:fillRect l="-2535" r="-507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12 CuadroTexto"/>
              <p:cNvSpPr txBox="1"/>
              <p:nvPr/>
            </p:nvSpPr>
            <p:spPr>
              <a:xfrm>
                <a:off x="899592" y="5264610"/>
                <a:ext cx="2169376" cy="97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AR" i="1" dirty="0" smtClean="0">
                    <a:latin typeface="Times New Roman" pitchFamily="18" charset="0"/>
                    <a:cs typeface="Times New Roman" pitchFamily="18" charset="0"/>
                  </a:rPr>
                  <a:t>P(G)=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s-AR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s-AR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s-AR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AR" b="0" i="1" smtClean="0">
                                      <a:latin typeface="Cambria Math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s-AR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s-AR" i="1" smtClean="0">
                                  <a:latin typeface="Cambria Math"/>
                                </a:rPr>
                                <m:t>⋯</m:t>
                              </m:r>
                            </m:e>
                            <m:e>
                              <m:r>
                                <a:rPr lang="es-AR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s-AR" i="1" smtClean="0">
                                  <a:latin typeface="Cambria Math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s-AR" i="1" smtClean="0">
                                  <a:latin typeface="Cambria Math"/>
                                </a:rPr>
                                <m:t>⋱</m:t>
                              </m:r>
                            </m:e>
                            <m:e>
                              <m:r>
                                <a:rPr lang="es-AR" i="1" smtClean="0">
                                  <a:latin typeface="Cambria Math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r>
                                <a:rPr lang="es-AR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s-AR" i="1" smtClean="0">
                                  <a:latin typeface="Cambria Math"/>
                                </a:rPr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s-AR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AR" b="0" i="1" smtClean="0">
                                      <a:latin typeface="Cambria Math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s-AR" b="0" i="1" smtClean="0">
                                      <a:latin typeface="Cambria Math"/>
                                    </a:rPr>
                                    <m:t>𝑚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s-AR" dirty="0"/>
              </a:p>
            </p:txBody>
          </p:sp>
        </mc:Choice>
        <mc:Fallback xmlns="">
          <p:sp>
            <p:nvSpPr>
              <p:cNvPr id="13" name="1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5264610"/>
                <a:ext cx="2169376" cy="972702"/>
              </a:xfrm>
              <a:prstGeom prst="rect">
                <a:avLst/>
              </a:prstGeom>
              <a:blipFill rotWithShape="1">
                <a:blip r:embed="rId3"/>
                <a:stretch>
                  <a:fillRect l="-2535" r="-4789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6 Rectángulo"/>
          <p:cNvSpPr/>
          <p:nvPr/>
        </p:nvSpPr>
        <p:spPr>
          <a:xfrm>
            <a:off x="4109939" y="4140457"/>
            <a:ext cx="349736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AR" sz="2000" dirty="0">
                <a:solidFill>
                  <a:srgbClr val="2F2B20"/>
                </a:solidFill>
                <a:latin typeface="Times New Roman" pitchFamily="18" charset="0"/>
                <a:cs typeface="Times New Roman" pitchFamily="18" charset="0"/>
              </a:rPr>
              <a:t>El polinomio característico de </a:t>
            </a:r>
            <a:r>
              <a:rPr lang="es-AR" sz="2000" i="1" dirty="0">
                <a:solidFill>
                  <a:srgbClr val="2F2B2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AR" sz="2000" dirty="0">
                <a:solidFill>
                  <a:srgbClr val="2F2B20"/>
                </a:solidFill>
                <a:latin typeface="Times New Roman" pitchFamily="18" charset="0"/>
                <a:cs typeface="Times New Roman" pitchFamily="18" charset="0"/>
              </a:rPr>
              <a:t> es igual al producto de los polinomios característicos de las </a:t>
            </a:r>
            <a:r>
              <a:rPr lang="es-AR" sz="2000" i="1" dirty="0">
                <a:solidFill>
                  <a:srgbClr val="2F2B2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s-AR" sz="2000" dirty="0">
                <a:solidFill>
                  <a:srgbClr val="2F2B20"/>
                </a:solidFill>
                <a:latin typeface="Times New Roman" pitchFamily="18" charset="0"/>
                <a:cs typeface="Times New Roman" pitchFamily="18" charset="0"/>
              </a:rPr>
              <a:t> componentes. Igual para la matriz </a:t>
            </a:r>
            <a:r>
              <a:rPr lang="es-AR" sz="2000" i="1" dirty="0">
                <a:solidFill>
                  <a:srgbClr val="2F2B2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s-AR" sz="2000" dirty="0">
                <a:solidFill>
                  <a:srgbClr val="2F2B2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00381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3" grpId="0"/>
      <p:bldP spid="13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Adyace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2230</TotalTime>
  <Words>2665</Words>
  <Application>Microsoft Office PowerPoint</Application>
  <PresentationFormat>Presentación en pantalla (4:3)</PresentationFormat>
  <Paragraphs>189</Paragraphs>
  <Slides>16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Adyacencia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AUTOVALORES LAPLACIANOS….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Luffi</cp:lastModifiedBy>
  <cp:revision>117</cp:revision>
  <dcterms:created xsi:type="dcterms:W3CDTF">2007-09-17T03:57:14Z</dcterms:created>
  <dcterms:modified xsi:type="dcterms:W3CDTF">2016-09-23T10:24:38Z</dcterms:modified>
</cp:coreProperties>
</file>