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5" r:id="rId3"/>
    <p:sldId id="301" r:id="rId4"/>
    <p:sldId id="287" r:id="rId5"/>
    <p:sldId id="300" r:id="rId6"/>
    <p:sldId id="302" r:id="rId7"/>
    <p:sldId id="303" r:id="rId8"/>
    <p:sldId id="304" r:id="rId9"/>
    <p:sldId id="312" r:id="rId10"/>
    <p:sldId id="313" r:id="rId11"/>
    <p:sldId id="307" r:id="rId12"/>
    <p:sldId id="306" r:id="rId13"/>
    <p:sldId id="308" r:id="rId14"/>
    <p:sldId id="309" r:id="rId15"/>
    <p:sldId id="314" r:id="rId16"/>
    <p:sldId id="315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0295" autoAdjust="0"/>
  </p:normalViewPr>
  <p:slideViewPr>
    <p:cSldViewPr>
      <p:cViewPr>
        <p:scale>
          <a:sx n="60" d="100"/>
          <a:sy n="60" d="100"/>
        </p:scale>
        <p:origin x="-1435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s-AR"/>
              <a:t>REUNION ANUAL DE LA UNION MATEMATICA ARGENTINA.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5AB85BD-4F95-49BA-92F5-12AA1831C566}" type="datetimeFigureOut">
              <a:rPr lang="es-AR"/>
              <a:pPr>
                <a:defRPr/>
              </a:pPr>
              <a:t>23/09/2016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DD27340-4B28-42B5-AC48-205E5158F32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66549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s-ES"/>
              <a:t>REUNION ANUAL DE LA UNION MATEMATICA ARGENTINA.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0AF09A-F3F8-4726-B0F5-D1AA06F105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296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60BA6E7-6D0F-44BA-8DEF-B5D90AD12200}" type="slidenum">
              <a:rPr lang="es-ES" smtClean="0">
                <a:latin typeface="Arial" charset="0"/>
              </a:rPr>
              <a:pPr eaLnBrk="1" hangingPunct="1"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>
              <a:latin typeface="Arial" charset="0"/>
            </a:endParaRPr>
          </a:p>
        </p:txBody>
      </p:sp>
      <p:sp>
        <p:nvSpPr>
          <p:cNvPr id="13317" name="1 Marcador de encabezado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>
                <a:latin typeface="Arial" charset="0"/>
              </a:rPr>
              <a:t>REUNION ANUAL DE LA UNION MATEMATICA ARGENTINA.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3007F39-B44E-4B55-B86D-25EB6F1A3518}" type="slidenum">
              <a:rPr lang="es-ES" smtClean="0">
                <a:latin typeface="Arial" charset="0"/>
              </a:rPr>
              <a:pPr eaLnBrk="1" hangingPunct="1"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>
              <a:latin typeface="Arial" charset="0"/>
            </a:endParaRPr>
          </a:p>
        </p:txBody>
      </p:sp>
      <p:sp>
        <p:nvSpPr>
          <p:cNvPr id="14341" name="1 Marcador de encabezado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>
                <a:latin typeface="Arial" charset="0"/>
              </a:rPr>
              <a:t>REUNION ANUAL DE LA UNION MATEMATICA ARGENTINA.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65CC397-F9A5-4511-8B07-40AB60362F55}" type="slidenum">
              <a:rPr lang="es-ES" smtClean="0">
                <a:latin typeface="Arial" charset="0"/>
              </a:rPr>
              <a:pPr eaLnBrk="1" hangingPunct="1"/>
              <a:t>4</a:t>
            </a:fld>
            <a:endParaRPr lang="es-E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>
              <a:latin typeface="Arial" charset="0"/>
            </a:endParaRPr>
          </a:p>
        </p:txBody>
      </p:sp>
      <p:sp>
        <p:nvSpPr>
          <p:cNvPr id="15365" name="1 Marcador de encabezado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>
                <a:latin typeface="Arial" charset="0"/>
              </a:rPr>
              <a:t>REUNION ANUAL DE LA UNION MATEMATICA ARGENTINA.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4F6734F-5456-4B11-8271-F9E613FCB05A}" type="slidenum">
              <a:rPr lang="es-ES" smtClean="0">
                <a:latin typeface="Arial" charset="0"/>
              </a:rPr>
              <a:pPr eaLnBrk="1" hangingPunct="1"/>
              <a:t>5</a:t>
            </a:fld>
            <a:endParaRPr lang="es-E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>
              <a:latin typeface="Arial" charset="0"/>
            </a:endParaRPr>
          </a:p>
        </p:txBody>
      </p:sp>
      <p:sp>
        <p:nvSpPr>
          <p:cNvPr id="16389" name="1 Marcador de encabezado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>
                <a:latin typeface="Arial" charset="0"/>
              </a:rPr>
              <a:t>REUNION ANUAL DE LA UNION MATEMATICA ARGENTINA.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F3D7-3650-4436-9539-353CE33A0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21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9C31-DF60-49F4-B5FD-FBAE9E87C3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21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61527-8AA4-48F8-AC58-71B90D8C3F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43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F5E28-8508-4A14-8EAF-DBEEAF2F64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39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6BB75-36EB-4D14-8E3B-A8CAE58D4B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441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3EC5-FE81-4948-BA48-C7FD6A70F0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274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7B57-59C2-4BAB-8BB8-57C5838A46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61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069C-9028-4BA2-A4CA-17D68B22DA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44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B51B-ED1E-4FCB-AD83-5D9C166EB7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5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92B69-65F0-417A-8749-701F0242AB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14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79663-F7BF-47DE-9D09-A468A279F1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25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9742E2-371D-4D0C-A2ED-799854A4D9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s-AR"/>
              <a:t>REUNION ANUAL DE LA UNION MATEMATICA ARGENTINA. BAHÍA BLANCA 2016.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 UN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4813"/>
            <a:ext cx="1358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060575"/>
            <a:ext cx="8224838" cy="3887788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s-ES" sz="27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Sobre la Energía </a:t>
            </a:r>
            <a:r>
              <a:rPr lang="es-E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digrafos</a:t>
            </a: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7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adjuntos de </a:t>
            </a:r>
            <a:r>
              <a:rPr lang="es-ES" sz="2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27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s-ES_tradnl" sz="27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ES_trad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ES_tradn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ES_tradnl" sz="1800" b="1" dirty="0" smtClean="0">
                <a:latin typeface="Times New Roman" pitchFamily="18" charset="0"/>
                <a:cs typeface="Times New Roman" pitchFamily="18" charset="0"/>
              </a:rPr>
              <a:t>Teresa </a:t>
            </a:r>
            <a:r>
              <a:rPr lang="es-ES_tradnl" sz="1800" b="1" dirty="0" err="1" smtClean="0">
                <a:latin typeface="Times New Roman" pitchFamily="18" charset="0"/>
                <a:cs typeface="Times New Roman" pitchFamily="18" charset="0"/>
              </a:rPr>
              <a:t>Braicovich</a:t>
            </a:r>
            <a:r>
              <a:rPr lang="es-ES_tradnl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- Raquel </a:t>
            </a:r>
            <a:r>
              <a:rPr lang="es-ES_tradnl" sz="1800" b="1" dirty="0" err="1">
                <a:latin typeface="Times New Roman" pitchFamily="18" charset="0"/>
                <a:cs typeface="Times New Roman" pitchFamily="18" charset="0"/>
              </a:rPr>
              <a:t>Cognigni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_tradn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ES_tradn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ES_tradnl" sz="1800" dirty="0" smtClean="0">
                <a:latin typeface="Times New Roman" pitchFamily="18" charset="0"/>
                <a:cs typeface="Times New Roman" pitchFamily="18" charset="0"/>
              </a:rPr>
              <a:t>Dpto. Matemática - </a:t>
            </a:r>
            <a:r>
              <a:rPr lang="es-ES_tradnl" sz="1800" dirty="0" err="1" smtClean="0">
                <a:latin typeface="Times New Roman" pitchFamily="18" charset="0"/>
                <a:cs typeface="Times New Roman" pitchFamily="18" charset="0"/>
              </a:rPr>
              <a:t>Fac</a:t>
            </a:r>
            <a:r>
              <a:rPr lang="es-ES_tradnl" sz="1800" dirty="0" smtClean="0">
                <a:latin typeface="Times New Roman" pitchFamily="18" charset="0"/>
                <a:cs typeface="Times New Roman" pitchFamily="18" charset="0"/>
              </a:rPr>
              <a:t>. de Economía y Administración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_tradnl" sz="1800" dirty="0" smtClean="0">
                <a:latin typeface="Times New Roman" pitchFamily="18" charset="0"/>
                <a:cs typeface="Times New Roman" pitchFamily="18" charset="0"/>
              </a:rPr>
              <a:t>Universidad Nacional del Comahue</a:t>
            </a:r>
          </a:p>
          <a:p>
            <a:pPr algn="ctr" eaLnBrk="1" hangingPunct="1">
              <a:buFont typeface="Wingdings" pitchFamily="2" charset="2"/>
              <a:buNone/>
            </a:pPr>
            <a:endParaRPr lang="es-ES_tradnl" sz="18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_tradnl" sz="35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_tradnl" sz="35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_tradnl" sz="35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_tradnl" sz="24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_tradnl" sz="2400" dirty="0" smtClean="0"/>
          </a:p>
          <a:p>
            <a:pPr algn="ctr" eaLnBrk="1" hangingPunct="1">
              <a:buFont typeface="Wingdings" pitchFamily="2" charset="2"/>
              <a:buNone/>
            </a:pPr>
            <a:endParaRPr lang="es-ES" sz="3900" dirty="0" smtClean="0"/>
          </a:p>
        </p:txBody>
      </p:sp>
      <p:sp>
        <p:nvSpPr>
          <p:cNvPr id="2052" name="1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373813" y="2835275"/>
            <a:ext cx="47942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2796" y="115268"/>
            <a:ext cx="5256584" cy="577428"/>
          </a:xfrm>
        </p:spPr>
        <p:txBody>
          <a:bodyPr/>
          <a:lstStyle/>
          <a:p>
            <a:r>
              <a:rPr lang="es-A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AUTOVALORES LAPLACIANOS</a:t>
            </a:r>
            <a:r>
              <a:rPr lang="es-AR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s-AR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373800" y="2835262"/>
            <a:ext cx="4794275" cy="365125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REUNION ANUAL DE LA UNION MATEMATICA ARGENTINA. BAHÍA BLANCA 2016.</a:t>
            </a:r>
            <a:endParaRPr lang="es-E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6 CuadroTexto"/>
              <p:cNvSpPr txBox="1"/>
              <p:nvPr/>
            </p:nvSpPr>
            <p:spPr>
              <a:xfrm>
                <a:off x="260648" y="764704"/>
                <a:ext cx="7920880" cy="935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Sea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un grafo simple y sin bucles de orden n,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s-AR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≥1, </m:t>
                    </m:r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la </a:t>
                </a:r>
                <a:r>
                  <a:rPr lang="es-AR" i="1" u="sng" dirty="0" smtClean="0">
                    <a:latin typeface="Times New Roman" pitchFamily="18" charset="0"/>
                    <a:cs typeface="Times New Roman" pitchFamily="18" charset="0"/>
                  </a:rPr>
                  <a:t>matriz </a:t>
                </a:r>
                <a:r>
                  <a:rPr lang="es-AR" i="1" u="sng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de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es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  <m:d>
                      <m:dPr>
                        <m:ctrlP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</m:d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, donde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es una matriz diagonal tal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𝑚</m:t>
                        </m:r>
                      </m:e>
                      <m:sub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es igual al grado del vértice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𝑣</m:t>
                        </m:r>
                      </m:e>
                      <m:sub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s-A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48" y="764704"/>
                <a:ext cx="7920880" cy="935513"/>
              </a:xfrm>
              <a:prstGeom prst="rect">
                <a:avLst/>
              </a:prstGeom>
              <a:blipFill rotWithShape="1">
                <a:blip r:embed="rId2"/>
                <a:stretch>
                  <a:fillRect l="-693" t="-3247" b="-90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7 CuadroTexto"/>
          <p:cNvSpPr txBox="1"/>
          <p:nvPr/>
        </p:nvSpPr>
        <p:spPr>
          <a:xfrm>
            <a:off x="353616" y="1749975"/>
            <a:ext cx="7734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La matriz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, llamada </a:t>
            </a:r>
            <a:r>
              <a:rPr lang="es-AR" i="1" u="sng" dirty="0" smtClean="0">
                <a:latin typeface="Times New Roman" pitchFamily="18" charset="0"/>
                <a:cs typeface="Times New Roman" pitchFamily="18" charset="0"/>
              </a:rPr>
              <a:t>matriz </a:t>
            </a:r>
            <a:r>
              <a:rPr lang="es-AR" i="1" u="sng" dirty="0" err="1" smtClean="0"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AR" i="1" u="sng" dirty="0" smtClean="0">
                <a:latin typeface="Times New Roman" pitchFamily="18" charset="0"/>
                <a:cs typeface="Times New Roman" pitchFamily="18" charset="0"/>
              </a:rPr>
              <a:t> sin signo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es igual a la suma de las matrices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. Una importante propiedad de las matrices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es que son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semidefinidas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positivas (sus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autovalores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son no negativos).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9 CuadroTexto"/>
              <p:cNvSpPr txBox="1"/>
              <p:nvPr/>
            </p:nvSpPr>
            <p:spPr>
              <a:xfrm>
                <a:off x="353616" y="2857946"/>
                <a:ext cx="77048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Además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𝑄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sSup>
                      <m:sSupPr>
                        <m:ctrlP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  <m:sup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es-AR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s-AR" b="0" i="1" smtClean="0">
                        <a:latin typeface="Cambria Math"/>
                        <a:cs typeface="Times New Roman" pitchFamily="18" charset="0"/>
                      </a:rPr>
                      <m:t>𝑁</m:t>
                    </m:r>
                    <m:r>
                      <a:rPr lang="es-AR" i="1">
                        <a:latin typeface="Cambria Math"/>
                        <a:cs typeface="Times New Roman" pitchFamily="18" charset="0"/>
                      </a:rPr>
                      <m:t>.</m:t>
                    </m:r>
                    <m:sSup>
                      <m:sSupPr>
                        <m:ctrlPr>
                          <a:rPr lang="es-AR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s-AR" b="0" i="1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e>
                      <m:sup>
                        <m:r>
                          <a:rPr lang="es-AR" i="1">
                            <a:latin typeface="Cambria Math"/>
                            <a:cs typeface="Times New Roman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, siendo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la matriz de incidencia de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la matriz de incidencia de un grafo dirigido obtenido a partir de 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 con cualquier orientación de sus aristas.</a:t>
                </a:r>
                <a:endParaRPr lang="es-AR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6" y="2857946"/>
                <a:ext cx="7704856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633" t="-3311" r="-1424" b="-99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29200"/>
            <a:ext cx="586711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739108"/>
            <a:ext cx="6005798" cy="149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4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7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411913" y="2873375"/>
            <a:ext cx="4718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10243" name="1 CuadroTexto"/>
          <p:cNvSpPr txBox="1">
            <a:spLocks noChangeArrowheads="1"/>
          </p:cNvSpPr>
          <p:nvPr/>
        </p:nvSpPr>
        <p:spPr bwMode="auto">
          <a:xfrm>
            <a:off x="1187450" y="266973"/>
            <a:ext cx="576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AR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ENERGÍA DE LOS DIGRAFOS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CuadroTexto"/>
              <p:cNvSpPr txBox="1"/>
              <p:nvPr/>
            </p:nvSpPr>
            <p:spPr>
              <a:xfrm>
                <a:off x="569244" y="764704"/>
                <a:ext cx="7416948" cy="1023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Obviamente la energía ordinaria del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coincide con la suma de las energías de las componentes conexas que lo conforman: </a:t>
                </a:r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  <a:r>
                  <a:rPr lang="es-AR" sz="2000" dirty="0" smtClean="0"/>
                  <a:t>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Ivan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Gutman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, 1978</a:t>
                </a:r>
                <a:endParaRPr lang="es-A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44" y="764704"/>
                <a:ext cx="7416948" cy="1023614"/>
              </a:xfrm>
              <a:prstGeom prst="rect">
                <a:avLst/>
              </a:prstGeom>
              <a:blipFill rotWithShape="1">
                <a:blip r:embed="rId2"/>
                <a:stretch>
                  <a:fillRect l="-822" t="-2976" b="-708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10 CuadroTexto"/>
              <p:cNvSpPr txBox="1"/>
              <p:nvPr/>
            </p:nvSpPr>
            <p:spPr>
              <a:xfrm>
                <a:off x="495300" y="2060848"/>
                <a:ext cx="7623124" cy="858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 un grafo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(I.G. 2006) de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orden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y tamaño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Siendo</a:t>
                </a:r>
                <a:r>
                  <a:rPr lang="es-AR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𝜆</m:t>
                        </m:r>
                      </m:e>
                      <m:sub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s-AR" sz="2000" dirty="0" smtClean="0"/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los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autovalores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laplacianos</a:t>
                </a:r>
                <a:endParaRPr lang="es-A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1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2060848"/>
                <a:ext cx="7623124" cy="858505"/>
              </a:xfrm>
              <a:prstGeom prst="rect">
                <a:avLst/>
              </a:prstGeom>
              <a:blipFill rotWithShape="1">
                <a:blip r:embed="rId3"/>
                <a:stretch>
                  <a:fillRect l="-799" t="-3546" b="-283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13 CuadroTexto"/>
              <p:cNvSpPr txBox="1"/>
              <p:nvPr/>
            </p:nvSpPr>
            <p:spPr>
              <a:xfrm>
                <a:off x="507356" y="3197108"/>
                <a:ext cx="7416948" cy="858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Por lo tanto 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del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s-AR" sz="2000" i="1" dirty="0">
                            <a:latin typeface="Times New Roman" pitchFamily="18" charset="0"/>
                            <a:cs typeface="Times New Roman" pitchFamily="18" charset="0"/>
                          </a:rPr>
                          <m:t>Pn</m:t>
                        </m:r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2.(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−2.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𝑗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</a:p>
            </p:txBody>
          </p:sp>
        </mc:Choice>
        <mc:Fallback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56" y="3197108"/>
                <a:ext cx="7416948" cy="858505"/>
              </a:xfrm>
              <a:prstGeom prst="rect">
                <a:avLst/>
              </a:prstGeom>
              <a:blipFill rotWithShape="1">
                <a:blip r:embed="rId4"/>
                <a:stretch>
                  <a:fillRect l="-822" t="-3546" b="-212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14 CuadroTexto"/>
              <p:cNvSpPr txBox="1"/>
              <p:nvPr/>
            </p:nvSpPr>
            <p:spPr>
              <a:xfrm>
                <a:off x="477268" y="4149080"/>
                <a:ext cx="7416948" cy="1166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 cada una de las 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Gc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componentes de orden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2.(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</a:p>
            </p:txBody>
          </p:sp>
        </mc:Choice>
        <mc:Fallback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68" y="4149080"/>
                <a:ext cx="7416948" cy="1166281"/>
              </a:xfrm>
              <a:prstGeom prst="rect">
                <a:avLst/>
              </a:prstGeom>
              <a:blipFill rotWithShape="1">
                <a:blip r:embed="rId5"/>
                <a:stretch>
                  <a:fillRect l="-822" t="-2618" b="-15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15 CuadroTexto"/>
              <p:cNvSpPr txBox="1"/>
              <p:nvPr/>
            </p:nvSpPr>
            <p:spPr>
              <a:xfrm>
                <a:off x="580356" y="5517232"/>
                <a:ext cx="7416948" cy="1166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 cada una de las 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Gc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componentes de orden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+1 del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</a:p>
            </p:txBody>
          </p:sp>
        </mc:Choice>
        <mc:Fallback>
          <p:sp>
            <p:nvSpPr>
              <p:cNvPr id="16" name="1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356" y="5517232"/>
                <a:ext cx="7416948" cy="1166281"/>
              </a:xfrm>
              <a:prstGeom prst="rect">
                <a:avLst/>
              </a:prstGeom>
              <a:blipFill rotWithShape="1">
                <a:blip r:embed="rId6"/>
                <a:stretch>
                  <a:fillRect l="-822" t="-2618" b="-157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8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230144" y="2691606"/>
            <a:ext cx="50815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 dirty="0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467544" y="620688"/>
                <a:ext cx="7734944" cy="4590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Si las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componentes conexas del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son de orden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d,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entonces: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2.(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−1)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</a:p>
              <a:p>
                <a:endParaRPr lang="es-AR" sz="2000" dirty="0"/>
              </a:p>
              <a:p>
                <a:pPr algn="ctr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AR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p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𝐸𝐿</m:t>
                        </m:r>
                        <m:d>
                          <m:dPr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h</m:t>
                            </m:r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nary>
                          <m:naryPr>
                            <m:chr m:val="∑"/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2000" i="1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2.(</m:t>
                                    </m:r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𝑑</m:t>
                                    </m:r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−1)</m:t>
                                    </m:r>
                                  </m:num>
                                  <m:den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𝑑</m:t>
                                    </m:r>
                                  </m:den>
                                </m:f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s-AR" sz="2000" dirty="0" smtClean="0"/>
                  <a:t>.</a:t>
                </a:r>
              </a:p>
              <a:p>
                <a:pPr algn="just"/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Todas las componentes son de orden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, entonces: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num>
                      <m:den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den>
                    </m:f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𝑑</m:t>
                    </m:r>
                  </m:oMath>
                </a14:m>
                <a:r>
                  <a:rPr lang="es-AR" sz="2000" dirty="0" smtClean="0"/>
                  <a:t>. </a:t>
                </a:r>
                <a:r>
                  <a:rPr lang="es-AR" dirty="0" smtClean="0">
                    <a:latin typeface="Times New Roman" pitchFamily="18" charset="0"/>
                    <a:cs typeface="Times New Roman" pitchFamily="18" charset="0"/>
                  </a:rPr>
                  <a:t>Reemplazando:</a:t>
                </a:r>
              </a:p>
              <a:p>
                <a:pPr algn="just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p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𝐸𝐿</m:t>
                        </m:r>
                        <m:d>
                          <m:dPr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h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nary>
                          <m:naryPr>
                            <m:chr m:val="∑"/>
                            <m:ctrlPr>
                              <a:rPr lang="es-AR" sz="20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2000" i="1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2.(</m:t>
                                    </m:r>
                                    <m:f>
                                      <m:fPr>
                                        <m:ctrlP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−1)</m:t>
                                    </m:r>
                                  </m:num>
                                  <m:den>
                                    <m:f>
                                      <m:fPr>
                                        <m:ctrlP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h</m:t>
                                        </m:r>
                                      </m:num>
                                      <m:den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s-AR" sz="2000" i="1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den>
                                </m:f>
                              </m:e>
                            </m:d>
                          </m:e>
                        </m:nary>
                      </m:e>
                    </m:nary>
                  </m:oMath>
                </a14:m>
                <a:r>
                  <a:rPr lang="es-AR" sz="2000" dirty="0" smtClean="0"/>
                  <a:t>. </a:t>
                </a:r>
              </a:p>
              <a:p>
                <a:pPr algn="just"/>
                <a:endParaRPr lang="es-AR" sz="2000" dirty="0"/>
              </a:p>
              <a:p>
                <a:pPr algn="just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p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𝐸𝐿</m:t>
                        </m:r>
                        <m:d>
                          <m:dPr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𝑐</m:t>
                                </m:r>
                              </m:sub>
                            </m:sSub>
                          </m:e>
                        </m:d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h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  <m:nary>
                          <m:naryPr>
                            <m:chr m:val="∑"/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𝑑</m:t>
                            </m:r>
                          </m:sup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2000" i="1"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2.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(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−2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h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𝑗</m:t>
                                    </m:r>
                                    <m:r>
                                      <a:rPr lang="es-AR" sz="20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𝑛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s-AR" sz="20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h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=</m:t>
                            </m:r>
                          </m:e>
                        </m:nary>
                      </m:e>
                    </m:nary>
                    <m:nary>
                      <m:naryPr>
                        <m:chr m:val="∑"/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h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i="1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2.(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−2.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𝑗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s-AR" sz="2000" i="1">
                                    <a:latin typeface="Cambria Math"/>
                                    <a:cs typeface="Times New Roman" pitchFamily="18" charset="0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/>
                  <a:t>.</a:t>
                </a:r>
              </a:p>
              <a:p>
                <a:pPr algn="just"/>
                <a:endParaRPr lang="es-AR" sz="2000" dirty="0" smtClean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0688"/>
                <a:ext cx="7734944" cy="4590552"/>
              </a:xfrm>
              <a:prstGeom prst="rect">
                <a:avLst/>
              </a:prstGeom>
              <a:blipFill rotWithShape="1">
                <a:blip r:embed="rId2"/>
                <a:stretch>
                  <a:fillRect l="-867" t="-664" r="-1024" b="-14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1 CuadroTexto"/>
          <p:cNvSpPr txBox="1"/>
          <p:nvPr/>
        </p:nvSpPr>
        <p:spPr>
          <a:xfrm>
            <a:off x="611560" y="5202780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Cuando el resto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es cero la energía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coincide con la suma de las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energias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laplacianas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de las componentes que lo forman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A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229784" y="2691246"/>
            <a:ext cx="5082307" cy="365125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REUNION ANUAL DE LA UNION MATEMATICA ARGENTINA. BAHÍA BLANCA 2016.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>
                <a:spLocks noChangeArrowheads="1"/>
              </p:cNvSpPr>
              <p:nvPr/>
            </p:nvSpPr>
            <p:spPr bwMode="auto">
              <a:xfrm>
                <a:off x="391964" y="764704"/>
                <a:ext cx="7848600" cy="53245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Si 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Pn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contiene </a:t>
                </a:r>
                <a:r>
                  <a:rPr lang="es-AR" sz="2000" u="sng" dirty="0">
                    <a:latin typeface="Times New Roman" pitchFamily="18" charset="0"/>
                    <a:cs typeface="Times New Roman" pitchFamily="18" charset="0"/>
                  </a:rPr>
                  <a:t>componentes conexas de distinto orden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, pueden darse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distintas situaciones:</a:t>
                </a:r>
              </a:p>
              <a:p>
                <a:pPr eaLnBrk="1" hangingPunct="1"/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1" hangingPunct="1">
                  <a:buFontTx/>
                  <a:buChar char="-"/>
                </a:pP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El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s-AR" sz="20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   es el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(5,1) adjunto de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 smtClean="0">
                    <a:latin typeface="Times New Roman" pitchFamily="18" charset="0"/>
                    <a:cs typeface="Times New Roman" pitchFamily="18" charset="0"/>
                  </a:rPr>
                  <a:t>16. </a:t>
                </a:r>
                <a:endParaRPr lang="es-AR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En este caso se tiene que la suma de 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 sus componentes es igual a 12 y 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del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(5,1) adjunto de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 smtClean="0">
                    <a:latin typeface="Times New Roman" pitchFamily="18" charset="0"/>
                    <a:cs typeface="Times New Roman" pitchFamily="18" charset="0"/>
                  </a:rPr>
                  <a:t>16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es igual a 11,8.</a:t>
                </a:r>
              </a:p>
              <a:p>
                <a:pPr eaLnBrk="1" hangingPunct="1"/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1" hangingPunct="1">
                  <a:buFontTx/>
                  <a:buChar char="-"/>
                </a:pP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   es 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(3,0)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adjunto de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 smtClean="0">
                    <a:latin typeface="Times New Roman" pitchFamily="18" charset="0"/>
                    <a:cs typeface="Times New Roman" pitchFamily="18" charset="0"/>
                  </a:rPr>
                  <a:t>8. </a:t>
                </a:r>
                <a:endParaRPr lang="es-AR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En este caso se tiene que la suma de la energía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de sus componentes es igual a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4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y la energía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del (3,0) adjunto de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 smtClean="0">
                    <a:latin typeface="Times New Roman" pitchFamily="18" charset="0"/>
                    <a:cs typeface="Times New Roman" pitchFamily="18" charset="0"/>
                  </a:rPr>
                  <a:t>8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es igual a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4,4.</a:t>
                </a:r>
              </a:p>
              <a:p>
                <a:pPr eaLnBrk="1" hangingPunct="1"/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1" hangingPunct="1">
                  <a:buFontTx/>
                  <a:buChar char="-"/>
                </a:pP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∪</m:t>
                    </m:r>
                  </m:oMath>
                </a14:m>
                <a:r>
                  <a:rPr lang="es-A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s-AR" sz="2000" i="1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e>
                      <m:sub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   es 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(3,0) adjunto de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 smtClean="0">
                    <a:latin typeface="Times New Roman" pitchFamily="18" charset="0"/>
                    <a:cs typeface="Times New Roman" pitchFamily="18" charset="0"/>
                  </a:rPr>
                  <a:t>10. </a:t>
                </a:r>
                <a:endParaRPr lang="es-AR" sz="14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En este caso se tiene que la suma de la energía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de sus componentes es igual a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7,33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y la energía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del (3,0) adjunto de </a:t>
                </a:r>
                <a:r>
                  <a:rPr lang="es-AR" sz="2000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s-AR" sz="1400" dirty="0">
                    <a:latin typeface="Times New Roman" pitchFamily="18" charset="0"/>
                    <a:cs typeface="Times New Roman" pitchFamily="18" charset="0"/>
                  </a:rPr>
                  <a:t>8 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es igual a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7.14.  </a:t>
                </a:r>
                <a:endParaRPr lang="es-AR" sz="20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964" y="764704"/>
                <a:ext cx="7848600" cy="5324535"/>
              </a:xfrm>
              <a:prstGeom prst="rect">
                <a:avLst/>
              </a:prstGeom>
              <a:blipFill rotWithShape="1">
                <a:blip r:embed="rId2"/>
                <a:stretch>
                  <a:fillRect l="-776" t="-572" r="-155" b="-10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986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603548" y="571620"/>
            <a:ext cx="731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Ahora consideraremos 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y su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adjunto….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35471" y="1058640"/>
            <a:ext cx="73120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Sea 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de vértices V</a:t>
            </a:r>
            <a:r>
              <a:rPr lang="es-AR" sz="14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s-AR" sz="14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,……,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AR" sz="1400" i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y arcos a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, a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,……,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tendrá orden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y tamaño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n.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23850" y="1772816"/>
            <a:ext cx="80645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 eaLnBrk="1" hangingPunct="1"/>
            <a:endParaRPr lang="es-A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Tendrá tantos vértices como caminos de longitud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existan en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sz="2000" u="sng" dirty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camino comienza en el arco a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y termina en a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y el </a:t>
            </a:r>
            <a:r>
              <a:rPr lang="es-AR" sz="2000" u="sng" dirty="0">
                <a:latin typeface="Times New Roman" pitchFamily="18" charset="0"/>
                <a:cs typeface="Times New Roman" pitchFamily="18" charset="0"/>
              </a:rPr>
              <a:t>último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camino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comenzará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2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s-AR" sz="1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Por lo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tanto,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será de </a:t>
            </a:r>
            <a:r>
              <a:rPr lang="es-AR" sz="2000" b="1" u="sng" dirty="0">
                <a:latin typeface="Times New Roman" pitchFamily="18" charset="0"/>
                <a:cs typeface="Times New Roman" pitchFamily="18" charset="0"/>
              </a:rPr>
              <a:t>orden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n.</a:t>
            </a:r>
          </a:p>
          <a:p>
            <a:pPr eaLnBrk="1" hangingPunct="1"/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Denominaremos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 al vértice del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al que representa al camino de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que comienza en el arco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variando entre 1 y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. Lo mismo vale para el tamaño, que es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35471" y="4863752"/>
            <a:ext cx="7500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Ahora nos falta encontrar la cantidad de componentes del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………</a:t>
            </a:r>
          </a:p>
        </p:txBody>
      </p:sp>
      <p:sp>
        <p:nvSpPr>
          <p:cNvPr id="7174" name="9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318250" y="2779713"/>
            <a:ext cx="4905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337796" y="2799258"/>
            <a:ext cx="4866283" cy="365125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REUNION ANUAL DE LA UNION MATEMATICA ARGENTINA. BAHÍA BLANCA 2016.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21048" y="188640"/>
            <a:ext cx="7920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Para el caso de los ciclos se tiene que el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es de orden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e igual a la unión de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componentes conexas iguales, siendo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el máximo común divisor (MCD) entre los valores 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y (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h-j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y el orden de cada una de las componentes es igual al cociente entre los valores de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388991" y="1742763"/>
                <a:ext cx="75120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Si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y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son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enteros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con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𝑏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distinto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de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0 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es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el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resto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de</m:t>
                      </m:r>
                      <m: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AR" sz="2000" b="0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dividir</m:t>
                      </m:r>
                      <m:r>
                        <a:rPr lang="es-AR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s-AR" sz="2000" b="0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 lvl="0" algn="ctr"/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 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𝑎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𝑝𝑜𝑟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s-AR" sz="20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entonces</m:t>
                    </m:r>
                    <m:r>
                      <a:rPr lang="es-AR" sz="20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AR" sz="20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el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s-AR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CD (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a,b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) es igual al </a:t>
                </a:r>
                <a14:m>
                  <m:oMath xmlns:m="http://schemas.openxmlformats.org/officeDocument/2006/math">
                    <m:r>
                      <a:rPr lang="es-AR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𝑀</m:t>
                    </m:r>
                  </m:oMath>
                </a14:m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CD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endParaRPr lang="es-A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91" y="1742763"/>
                <a:ext cx="7512026" cy="707886"/>
              </a:xfrm>
              <a:prstGeom prst="rect">
                <a:avLst/>
              </a:prstGeom>
              <a:blipFill rotWithShape="1">
                <a:blip r:embed="rId2"/>
                <a:stretch>
                  <a:fillRect t="-4310" b="-1465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0 Flecha arriba"/>
          <p:cNvSpPr/>
          <p:nvPr/>
        </p:nvSpPr>
        <p:spPr>
          <a:xfrm>
            <a:off x="4041537" y="1487659"/>
            <a:ext cx="206935" cy="216024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246779" y="2780928"/>
            <a:ext cx="790768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modo de ejemplo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Tx/>
              <a:buChar char="-"/>
            </a:pP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(7,4) adjunto de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AR" sz="1200" i="1" dirty="0" smtClean="0">
                <a:latin typeface="Times New Roman" pitchFamily="18" charset="0"/>
                <a:cs typeface="Times New Roman" pitchFamily="18" charset="0"/>
              </a:rPr>
              <a:t>38  ………..  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es 38 y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=3, el MCD entre ambos es 1, entonces tendrá una única componente conexa y el orden de la misma es igual al cociente entre 38 y 1. Por lo tanto el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buscado es el mismo.</a:t>
            </a:r>
          </a:p>
          <a:p>
            <a:pPr marL="285750" indent="-285750" eaLnBrk="1" hangingPunct="1">
              <a:buFontTx/>
              <a:buChar char="-"/>
            </a:pPr>
            <a:endParaRPr lang="es-A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- 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(6,2)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adjunto de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AR" sz="1200" i="1" dirty="0" smtClean="0">
                <a:latin typeface="Times New Roman" pitchFamily="18" charset="0"/>
                <a:cs typeface="Times New Roman" pitchFamily="18" charset="0"/>
              </a:rPr>
              <a:t>36  </a:t>
            </a:r>
            <a:r>
              <a:rPr lang="es-AR" sz="1200" i="1" dirty="0">
                <a:latin typeface="Times New Roman" pitchFamily="18" charset="0"/>
                <a:cs typeface="Times New Roman" pitchFamily="18" charset="0"/>
              </a:rPr>
              <a:t>………..  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es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=4,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el MCD entre ambos es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entonces tendrá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4 componentes conexas de orden 9.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436910" y="5085184"/>
                <a:ext cx="7623124" cy="1474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Como: </a:t>
                </a:r>
                <a14:m>
                  <m:oMath xmlns:m="http://schemas.openxmlformats.org/officeDocument/2006/math"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𝐸𝐿</m:t>
                    </m:r>
                    <m:d>
                      <m:dPr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</m:d>
                    <m:r>
                      <a:rPr lang="es-AR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=1</m:t>
                        </m:r>
                      </m:sub>
                      <m:sup>
                        <m:r>
                          <a:rPr lang="es-AR" sz="20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0" i="1" smtClean="0"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AR" sz="2000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2.</m:t>
                                </m:r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s-AR" sz="2000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s-AR" sz="2000" dirty="0" smtClean="0"/>
                  <a:t>.</a:t>
                </a:r>
                <a:endParaRPr lang="es-AR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Podemos afirmar que la energía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del 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digrafo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s-AR" sz="2000" dirty="0" err="1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s-AR" sz="2000" i="1" dirty="0" err="1">
                    <a:latin typeface="Times New Roman" pitchFamily="18" charset="0"/>
                    <a:cs typeface="Times New Roman" pitchFamily="18" charset="0"/>
                  </a:rPr>
                  <a:t>j</a:t>
                </a:r>
                <a:r>
                  <a:rPr lang="es-AR" sz="2000" dirty="0">
                    <a:latin typeface="Times New Roman" pitchFamily="18" charset="0"/>
                    <a:cs typeface="Times New Roman" pitchFamily="18" charset="0"/>
                  </a:rPr>
                  <a:t>) adjunto de </a:t>
                </a:r>
                <a:r>
                  <a:rPr lang="es-AR" sz="2000" i="1" dirty="0" err="1" smtClean="0">
                    <a:latin typeface="Times New Roman" pitchFamily="18" charset="0"/>
                    <a:cs typeface="Times New Roman" pitchFamily="18" charset="0"/>
                  </a:rPr>
                  <a:t>Cn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es igual a la suma de las energías </a:t>
                </a:r>
                <a:r>
                  <a:rPr lang="es-AR" sz="2000" dirty="0" err="1" smtClean="0">
                    <a:latin typeface="Times New Roman" pitchFamily="18" charset="0"/>
                    <a:cs typeface="Times New Roman" pitchFamily="18" charset="0"/>
                  </a:rPr>
                  <a:t>laplacianas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de cada una de las componentes conexas, ya que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s-AR" sz="2000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s-AR" sz="2000" dirty="0" smtClean="0">
                    <a:latin typeface="Times New Roman" pitchFamily="18" charset="0"/>
                    <a:cs typeface="Times New Roman" pitchFamily="18" charset="0"/>
                  </a:rPr>
                  <a:t> coinciden.</a:t>
                </a:r>
                <a:endParaRPr lang="es-A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10" y="5085184"/>
                <a:ext cx="7623124" cy="1474058"/>
              </a:xfrm>
              <a:prstGeom prst="rect">
                <a:avLst/>
              </a:prstGeom>
              <a:blipFill rotWithShape="1">
                <a:blip r:embed="rId3"/>
                <a:stretch>
                  <a:fillRect l="-880" b="-661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0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 animBg="1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229784" y="2691246"/>
            <a:ext cx="5082307" cy="365125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REUNION ANUAL DE LA UNION MATEMATICA ARGENTINA. BAHÍA BLANCA 2016.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323528" y="866329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REFERENCIAS BIBLIOGRAFICAS</a:t>
            </a:r>
            <a:endParaRPr lang="es-A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3528" y="1556792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dirty="0" err="1">
                <a:latin typeface="Times New Roman" pitchFamily="18" charset="0"/>
                <a:cs typeface="Times New Roman" pitchFamily="18" charset="0"/>
              </a:rPr>
              <a:t>Brouwer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 A.;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Haemers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 W. (2011)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Spectra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graphs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. Ed.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Springer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Chiappa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, R., </a:t>
            </a:r>
            <a:r>
              <a:rPr lang="es-ES" i="1" dirty="0">
                <a:latin typeface="Times New Roman" pitchFamily="18" charset="0"/>
                <a:cs typeface="Times New Roman" pitchFamily="18" charset="0"/>
              </a:rPr>
              <a:t>Palabras circulares equilibradas. Grafos Adjuntos.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INMABB –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  CONICET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. Universidad Nacional del Sur.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(1982).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Spectral Graph Theory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American Mathematical Society with support from  the National Science Foundation (1997).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Gutman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I; Zhou, B (2006).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energy of a graph. Linear Algebra and its applications 414. 29-37.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Fritscher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E. (2011).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Propriedades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espectrais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um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grafo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Universidade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Federal do Rio Grande do Soul. Porto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Alegre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23528" y="260350"/>
            <a:ext cx="8001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s-E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Introducción</a:t>
            </a:r>
          </a:p>
        </p:txBody>
      </p:sp>
      <p:sp>
        <p:nvSpPr>
          <p:cNvPr id="3075" name="1 CuadroTexto"/>
          <p:cNvSpPr txBox="1">
            <a:spLocks noChangeArrowheads="1"/>
          </p:cNvSpPr>
          <p:nvPr/>
        </p:nvSpPr>
        <p:spPr bwMode="auto">
          <a:xfrm>
            <a:off x="687388" y="1466850"/>
            <a:ext cx="741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Se hallarán los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digrafos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adjuntos de los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paths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y de los ciclos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en función de los parámetros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2 CuadroTexto"/>
          <p:cNvSpPr txBox="1">
            <a:spLocks noChangeArrowheads="1"/>
          </p:cNvSpPr>
          <p:nvPr/>
        </p:nvSpPr>
        <p:spPr bwMode="auto">
          <a:xfrm>
            <a:off x="687388" y="2349500"/>
            <a:ext cx="74168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A partir de la estructura hallada para estos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digrafos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se comparó la energía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de los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digrafos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adjuntos y la suma de la energía de sus componentes conexas. </a:t>
            </a:r>
          </a:p>
          <a:p>
            <a:pPr eaLnBrk="1" hangingPunct="1"/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Es sabido que la energía ordinaria coincide con la suma de las energías de sus componentes conexas, pero en el caso de la energía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esto no siempre es así. En el caso de ciclos ambos valores coinciden para la energía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laplaciana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. En cambio, para los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paths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no se puede generalizar, en algunos casos es mayor la energía del 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adjunto que la suma de las energías de sus componentes conexas, en algunos es menor y también existen casos, cuando el (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ES" sz="2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0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 son (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h-j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) componentes iguales en que ambas energías coinciden</a:t>
            </a:r>
            <a:endParaRPr lang="es-A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1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338094" y="2799556"/>
            <a:ext cx="48656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86012"/>
            <a:ext cx="82804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207963" y="3933056"/>
            <a:ext cx="7848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u="sng" dirty="0">
                <a:latin typeface="Times New Roman" pitchFamily="18" charset="0"/>
                <a:cs typeface="Times New Roman" pitchFamily="18" charset="0"/>
              </a:rPr>
              <a:t>Observación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 de un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será vacío si 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carece de caminos de longitud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Por otro lado, si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es 1 y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es 0, se obtiene el adjunto.</a:t>
            </a:r>
          </a:p>
        </p:txBody>
      </p:sp>
      <p:sp>
        <p:nvSpPr>
          <p:cNvPr id="4100" name="Text Box 28"/>
          <p:cNvSpPr txBox="1">
            <a:spLocks noChangeArrowheads="1"/>
          </p:cNvSpPr>
          <p:nvPr/>
        </p:nvSpPr>
        <p:spPr bwMode="auto">
          <a:xfrm>
            <a:off x="207963" y="620713"/>
            <a:ext cx="81359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ES" sz="2400" dirty="0"/>
              <a:t>	</a:t>
            </a:r>
            <a:r>
              <a:rPr lang="es-ES" i="1" dirty="0" err="1">
                <a:latin typeface="Times New Roman" pitchFamily="18" charset="0"/>
                <a:cs typeface="Times New Roman" pitchFamily="18" charset="0"/>
              </a:rPr>
              <a:t>Chiappa</a:t>
            </a:r>
            <a:r>
              <a:rPr lang="es-ES" i="1" dirty="0">
                <a:latin typeface="Times New Roman" pitchFamily="18" charset="0"/>
                <a:cs typeface="Times New Roman" pitchFamily="18" charset="0"/>
              </a:rPr>
              <a:t>, R. “Palabras circulares equilibradas. Grafos Adjuntos”. </a:t>
            </a:r>
          </a:p>
          <a:p>
            <a:pPr algn="ctr" eaLnBrk="1" hangingPunct="1">
              <a:spcBef>
                <a:spcPts val="0"/>
              </a:spcBef>
            </a:pPr>
            <a:r>
              <a:rPr lang="es-ES" i="1" dirty="0">
                <a:latin typeface="Times New Roman" pitchFamily="18" charset="0"/>
                <a:cs typeface="Times New Roman" pitchFamily="18" charset="0"/>
              </a:rPr>
              <a:t>INMABB – CONICET. Universidad Nacional del Sur.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(1982).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1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265863" y="2727325"/>
            <a:ext cx="50101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3528" y="17728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u="sng" dirty="0" smtClean="0">
                <a:latin typeface="Times New Roman" pitchFamily="18" charset="0"/>
                <a:cs typeface="Times New Roman" pitchFamily="18" charset="0"/>
              </a:rPr>
              <a:t>Definición:</a:t>
            </a:r>
            <a:endParaRPr lang="es-AR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74663" y="1603375"/>
            <a:ext cx="76200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dirty="0" smtClean="0"/>
              <a:t>	</a:t>
            </a:r>
            <a:r>
              <a:rPr lang="es-E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=3	</a:t>
            </a:r>
            <a:r>
              <a:rPr lang="es-E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258888" y="2492375"/>
            <a:ext cx="7921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187450" y="2924175"/>
            <a:ext cx="8636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124075" y="2420938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195513" y="2887663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124075" y="2997200"/>
            <a:ext cx="5762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2843213" y="3716338"/>
            <a:ext cx="7207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843213" y="4149725"/>
            <a:ext cx="7207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843213" y="4221163"/>
            <a:ext cx="1444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1763713" y="4149725"/>
            <a:ext cx="10080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2339975" y="4221163"/>
            <a:ext cx="4318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763713" y="4581525"/>
            <a:ext cx="5048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1693863" y="2982913"/>
            <a:ext cx="358775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 flipH="1">
            <a:off x="1619250" y="2992438"/>
            <a:ext cx="358775" cy="15113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1331913" y="2455863"/>
            <a:ext cx="792162" cy="36195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>
            <a:off x="1676400" y="4624388"/>
            <a:ext cx="504825" cy="5032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3995738" y="2205038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FF3300"/>
                </a:solidFill>
              </a:rPr>
              <a:t>v</a:t>
            </a:r>
            <a:r>
              <a:rPr lang="es-ES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 flipV="1">
            <a:off x="1200150" y="2857500"/>
            <a:ext cx="863600" cy="433388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>
            <a:off x="2195513" y="2924175"/>
            <a:ext cx="576262" cy="107950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>
            <a:off x="2924175" y="4229100"/>
            <a:ext cx="144463" cy="792163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4932363" y="31416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33CC33"/>
                </a:solidFill>
              </a:rPr>
              <a:t>v</a:t>
            </a:r>
            <a:r>
              <a:rPr lang="es-ES" baseline="-25000">
                <a:solidFill>
                  <a:srgbClr val="33CC33"/>
                </a:solidFill>
              </a:rPr>
              <a:t>2</a:t>
            </a:r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>
            <a:off x="1558925" y="4689475"/>
            <a:ext cx="504825" cy="5032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 flipV="1">
            <a:off x="2411413" y="4229100"/>
            <a:ext cx="431800" cy="9366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 flipV="1">
            <a:off x="2843213" y="3644900"/>
            <a:ext cx="720725" cy="3603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4427538" y="436562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chemeClr val="accent2"/>
                </a:solidFill>
              </a:rPr>
              <a:t>v</a:t>
            </a:r>
            <a:r>
              <a:rPr lang="es-ES" baseline="-2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4284663" y="2636838"/>
            <a:ext cx="3603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9" name="Text Box 29"/>
          <p:cNvSpPr txBox="1">
            <a:spLocks noChangeArrowheads="1"/>
          </p:cNvSpPr>
          <p:nvPr/>
        </p:nvSpPr>
        <p:spPr bwMode="auto">
          <a:xfrm>
            <a:off x="5003800" y="4437063"/>
            <a:ext cx="30972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u="sng">
                <a:latin typeface="Times New Roman" pitchFamily="18" charset="0"/>
                <a:cs typeface="Times New Roman" pitchFamily="18" charset="0"/>
              </a:rPr>
              <a:t>Observación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=1 y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=0, se obtiene el </a:t>
            </a:r>
            <a:r>
              <a:rPr lang="es-ES" u="sng">
                <a:latin typeface="Times New Roman" pitchFamily="18" charset="0"/>
                <a:cs typeface="Times New Roman" pitchFamily="18" charset="0"/>
              </a:rPr>
              <a:t>digrafo adjunto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, pues cada arco de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 es un vértice de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* y no hay superposición pues 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=0.</a:t>
            </a:r>
          </a:p>
        </p:txBody>
      </p:sp>
      <p:sp>
        <p:nvSpPr>
          <p:cNvPr id="5150" name="2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301581" y="2763044"/>
            <a:ext cx="493871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5" grpId="0" animBg="1"/>
      <p:bldP spid="133136" grpId="0" animBg="1"/>
      <p:bldP spid="133137" grpId="0" animBg="1"/>
      <p:bldP spid="133138" grpId="0"/>
      <p:bldP spid="133139" grpId="0" animBg="1"/>
      <p:bldP spid="133140" grpId="0" animBg="1"/>
      <p:bldP spid="133141" grpId="0" animBg="1"/>
      <p:bldP spid="133142" grpId="0"/>
      <p:bldP spid="133143" grpId="0" animBg="1"/>
      <p:bldP spid="133144" grpId="0" animBg="1"/>
      <p:bldP spid="133145" grpId="0" animBg="1"/>
      <p:bldP spid="133146" grpId="0"/>
      <p:bldP spid="133147" grpId="0" animBg="1"/>
      <p:bldP spid="133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53975" y="1268413"/>
            <a:ext cx="8135938" cy="2200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mtClean="0"/>
              <a:t>	</a:t>
            </a:r>
            <a:endParaRPr lang="es-ES" sz="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50825" y="1614488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6" name="Line 16"/>
          <p:cNvSpPr>
            <a:spLocks noChangeShapeType="1"/>
          </p:cNvSpPr>
          <p:nvPr/>
        </p:nvSpPr>
        <p:spPr bwMode="auto">
          <a:xfrm>
            <a:off x="250825" y="1773238"/>
            <a:ext cx="53181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1223963" y="3700463"/>
            <a:ext cx="677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FF3300"/>
                </a:solidFill>
              </a:rPr>
              <a:t>V´</a:t>
            </a:r>
            <a:r>
              <a:rPr lang="es-ES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 flipV="1">
            <a:off x="822325" y="1989138"/>
            <a:ext cx="530225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2" name="Text Box 22"/>
          <p:cNvSpPr txBox="1">
            <a:spLocks noChangeArrowheads="1"/>
          </p:cNvSpPr>
          <p:nvPr/>
        </p:nvSpPr>
        <p:spPr bwMode="auto">
          <a:xfrm>
            <a:off x="2344738" y="4067175"/>
            <a:ext cx="65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33CC33"/>
                </a:solidFill>
              </a:rPr>
              <a:t>V´</a:t>
            </a:r>
            <a:r>
              <a:rPr lang="es-ES" baseline="-25000">
                <a:solidFill>
                  <a:srgbClr val="33CC33"/>
                </a:solidFill>
              </a:rPr>
              <a:t>2</a:t>
            </a:r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>
            <a:off x="1462088" y="2155825"/>
            <a:ext cx="517525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3348038" y="3700463"/>
            <a:ext cx="839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00B0F0"/>
                </a:solidFill>
              </a:rPr>
              <a:t>V´</a:t>
            </a:r>
            <a:r>
              <a:rPr lang="es-ES" baseline="-25000"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6154" name="Line 3"/>
          <p:cNvSpPr>
            <a:spLocks noChangeShapeType="1"/>
          </p:cNvSpPr>
          <p:nvPr/>
        </p:nvSpPr>
        <p:spPr bwMode="auto">
          <a:xfrm>
            <a:off x="900113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5" name="Line 3"/>
          <p:cNvSpPr>
            <a:spLocks noChangeShapeType="1"/>
          </p:cNvSpPr>
          <p:nvPr/>
        </p:nvSpPr>
        <p:spPr bwMode="auto">
          <a:xfrm>
            <a:off x="1476375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6" name="Line 3"/>
          <p:cNvSpPr>
            <a:spLocks noChangeShapeType="1"/>
          </p:cNvSpPr>
          <p:nvPr/>
        </p:nvSpPr>
        <p:spPr bwMode="auto">
          <a:xfrm>
            <a:off x="4572000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7" name="Line 3"/>
          <p:cNvSpPr>
            <a:spLocks noChangeShapeType="1"/>
          </p:cNvSpPr>
          <p:nvPr/>
        </p:nvSpPr>
        <p:spPr bwMode="auto">
          <a:xfrm>
            <a:off x="3924300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8" name="Line 3"/>
          <p:cNvSpPr>
            <a:spLocks noChangeShapeType="1"/>
          </p:cNvSpPr>
          <p:nvPr/>
        </p:nvSpPr>
        <p:spPr bwMode="auto">
          <a:xfrm>
            <a:off x="3348038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59" name="Line 3"/>
          <p:cNvSpPr>
            <a:spLocks noChangeShapeType="1"/>
          </p:cNvSpPr>
          <p:nvPr/>
        </p:nvSpPr>
        <p:spPr bwMode="auto">
          <a:xfrm>
            <a:off x="2730500" y="1614488"/>
            <a:ext cx="531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60" name="Line 3"/>
          <p:cNvSpPr>
            <a:spLocks noChangeShapeType="1"/>
          </p:cNvSpPr>
          <p:nvPr/>
        </p:nvSpPr>
        <p:spPr bwMode="auto">
          <a:xfrm>
            <a:off x="2124075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61" name="Line 3"/>
          <p:cNvSpPr>
            <a:spLocks noChangeShapeType="1"/>
          </p:cNvSpPr>
          <p:nvPr/>
        </p:nvSpPr>
        <p:spPr bwMode="auto">
          <a:xfrm>
            <a:off x="5141913" y="1624013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62" name="Line 3"/>
          <p:cNvSpPr>
            <a:spLocks noChangeShapeType="1"/>
          </p:cNvSpPr>
          <p:nvPr/>
        </p:nvSpPr>
        <p:spPr bwMode="auto">
          <a:xfrm>
            <a:off x="5724525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63" name="Line 3"/>
          <p:cNvSpPr>
            <a:spLocks noChangeShapeType="1"/>
          </p:cNvSpPr>
          <p:nvPr/>
        </p:nvSpPr>
        <p:spPr bwMode="auto">
          <a:xfrm>
            <a:off x="6372225" y="1624013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822325" y="1773238"/>
            <a:ext cx="53022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" name="Line 16"/>
          <p:cNvSpPr>
            <a:spLocks noChangeShapeType="1"/>
          </p:cNvSpPr>
          <p:nvPr/>
        </p:nvSpPr>
        <p:spPr bwMode="auto">
          <a:xfrm>
            <a:off x="1447800" y="1773238"/>
            <a:ext cx="531813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2124075" y="1789113"/>
            <a:ext cx="53022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V="1">
            <a:off x="1447800" y="1989138"/>
            <a:ext cx="531813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V="1">
            <a:off x="2097088" y="1989138"/>
            <a:ext cx="530225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V="1">
            <a:off x="2692400" y="1989138"/>
            <a:ext cx="530225" cy="0"/>
          </a:xfrm>
          <a:prstGeom prst="line">
            <a:avLst/>
          </a:prstGeom>
          <a:noFill/>
          <a:ln w="19050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>
            <a:off x="2122488" y="2155825"/>
            <a:ext cx="517525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2728913" y="2155825"/>
            <a:ext cx="517525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3335338" y="2155825"/>
            <a:ext cx="517525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5781675" y="2636838"/>
            <a:ext cx="517525" cy="0"/>
          </a:xfrm>
          <a:prstGeom prst="line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0" name="Line 23"/>
          <p:cNvSpPr>
            <a:spLocks noChangeShapeType="1"/>
          </p:cNvSpPr>
          <p:nvPr/>
        </p:nvSpPr>
        <p:spPr bwMode="auto">
          <a:xfrm>
            <a:off x="6443663" y="2636838"/>
            <a:ext cx="515937" cy="0"/>
          </a:xfrm>
          <a:prstGeom prst="line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7050088" y="2636838"/>
            <a:ext cx="515937" cy="0"/>
          </a:xfrm>
          <a:prstGeom prst="line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7654925" y="2636838"/>
            <a:ext cx="517525" cy="0"/>
          </a:xfrm>
          <a:prstGeom prst="line">
            <a:avLst/>
          </a:prstGeom>
          <a:noFill/>
          <a:ln w="190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77" name="Line 3"/>
          <p:cNvSpPr>
            <a:spLocks noChangeShapeType="1"/>
          </p:cNvSpPr>
          <p:nvPr/>
        </p:nvSpPr>
        <p:spPr bwMode="auto">
          <a:xfrm>
            <a:off x="6942138" y="1624013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178" name="Line 3"/>
          <p:cNvSpPr>
            <a:spLocks noChangeShapeType="1"/>
          </p:cNvSpPr>
          <p:nvPr/>
        </p:nvSpPr>
        <p:spPr bwMode="auto">
          <a:xfrm>
            <a:off x="7566025" y="1614488"/>
            <a:ext cx="53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6" name="Text Box 26"/>
          <p:cNvSpPr txBox="1">
            <a:spLocks noChangeArrowheads="1"/>
          </p:cNvSpPr>
          <p:nvPr/>
        </p:nvSpPr>
        <p:spPr bwMode="auto">
          <a:xfrm>
            <a:off x="5989638" y="2916238"/>
            <a:ext cx="971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FFC000"/>
                </a:solidFill>
              </a:rPr>
              <a:t>V´</a:t>
            </a:r>
            <a:r>
              <a:rPr lang="es-ES" baseline="-25000">
                <a:solidFill>
                  <a:srgbClr val="FFC000"/>
                </a:solidFill>
              </a:rPr>
              <a:t>14-4</a:t>
            </a:r>
          </a:p>
        </p:txBody>
      </p:sp>
      <p:sp>
        <p:nvSpPr>
          <p:cNvPr id="7205" name="Line 3"/>
          <p:cNvSpPr>
            <a:spLocks noChangeShapeType="1"/>
          </p:cNvSpPr>
          <p:nvPr/>
        </p:nvSpPr>
        <p:spPr bwMode="auto">
          <a:xfrm>
            <a:off x="1901825" y="3883025"/>
            <a:ext cx="1360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6959600" y="2916238"/>
            <a:ext cx="121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FFC000"/>
                </a:solidFill>
              </a:rPr>
              <a:t>=  V´</a:t>
            </a:r>
            <a:r>
              <a:rPr lang="es-ES" baseline="-25000">
                <a:solidFill>
                  <a:srgbClr val="FFC000"/>
                </a:solidFill>
              </a:rPr>
              <a:t>10</a:t>
            </a:r>
          </a:p>
        </p:txBody>
      </p:sp>
      <p:sp>
        <p:nvSpPr>
          <p:cNvPr id="6182" name="1 CuadroTexto"/>
          <p:cNvSpPr txBox="1">
            <a:spLocks noChangeArrowheads="1"/>
          </p:cNvSpPr>
          <p:nvPr/>
        </p:nvSpPr>
        <p:spPr bwMode="auto">
          <a:xfrm>
            <a:off x="249238" y="461963"/>
            <a:ext cx="7580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ES">
                <a:latin typeface="Times New Roman" pitchFamily="18" charset="0"/>
                <a:cs typeface="Times New Roman" pitchFamily="18" charset="0"/>
              </a:rPr>
              <a:t>A modo de ejemplo, si: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=4  y 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>
                <a:latin typeface="Times New Roman" pitchFamily="18" charset="0"/>
                <a:cs typeface="Times New Roman" pitchFamily="18" charset="0"/>
              </a:rPr>
              <a:t>=2   en </a:t>
            </a:r>
            <a:r>
              <a:rPr lang="es-E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9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0" y="1125538"/>
            <a:ext cx="515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</a:t>
            </a:r>
            <a:r>
              <a:rPr lang="es-ES" baseline="-25000"/>
              <a:t>1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auto">
          <a:xfrm>
            <a:off x="593725" y="1133475"/>
            <a:ext cx="515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</a:t>
            </a:r>
            <a:r>
              <a:rPr lang="es-ES" baseline="-25000"/>
              <a:t>2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1189038" y="1133475"/>
            <a:ext cx="517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</a:t>
            </a:r>
            <a:r>
              <a:rPr lang="es-ES" baseline="-25000"/>
              <a:t>3</a:t>
            </a:r>
          </a:p>
        </p:txBody>
      </p: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7213600" y="1133475"/>
            <a:ext cx="615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</a:t>
            </a:r>
            <a:r>
              <a:rPr lang="es-ES" baseline="-25000"/>
              <a:t>13</a:t>
            </a:r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7829550" y="1125538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</a:t>
            </a:r>
            <a:r>
              <a:rPr lang="es-ES" baseline="-25000"/>
              <a:t>14</a:t>
            </a:r>
          </a:p>
        </p:txBody>
      </p:sp>
      <p:sp>
        <p:nvSpPr>
          <p:cNvPr id="61" name="Line 3"/>
          <p:cNvSpPr>
            <a:spLocks noChangeShapeType="1"/>
          </p:cNvSpPr>
          <p:nvPr/>
        </p:nvSpPr>
        <p:spPr bwMode="auto">
          <a:xfrm>
            <a:off x="3054350" y="4252913"/>
            <a:ext cx="1360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4572000" y="4073525"/>
            <a:ext cx="65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solidFill>
                  <a:srgbClr val="33CC33"/>
                </a:solidFill>
              </a:rPr>
              <a:t>V´</a:t>
            </a:r>
            <a:r>
              <a:rPr lang="es-ES" baseline="-25000">
                <a:solidFill>
                  <a:srgbClr val="33CC33"/>
                </a:solidFill>
              </a:rPr>
              <a:t>4</a:t>
            </a:r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5407025" y="4052888"/>
            <a:ext cx="912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63" name="62 CuadroTexto"/>
          <p:cNvSpPr txBox="1">
            <a:spLocks noChangeArrowheads="1"/>
          </p:cNvSpPr>
          <p:nvPr/>
        </p:nvSpPr>
        <p:spPr bwMode="auto">
          <a:xfrm>
            <a:off x="4114800" y="3632200"/>
            <a:ext cx="912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6193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294438" y="2755900"/>
            <a:ext cx="4953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6" grpId="0" animBg="1"/>
      <p:bldP spid="133138" grpId="0"/>
      <p:bldP spid="133139" grpId="0" animBg="1"/>
      <p:bldP spid="133142" grpId="0"/>
      <p:bldP spid="133143" grpId="0" animBg="1"/>
      <p:bldP spid="133146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6" grpId="0"/>
      <p:bldP spid="7205" grpId="0" animBg="1"/>
      <p:bldP spid="53" grpId="0"/>
      <p:bldP spid="54" grpId="0"/>
      <p:bldP spid="55" grpId="0"/>
      <p:bldP spid="57" grpId="0"/>
      <p:bldP spid="59" grpId="0"/>
      <p:bldP spid="60" grpId="0"/>
      <p:bldP spid="61" grpId="0" animBg="1"/>
      <p:bldP spid="62" grpId="0"/>
      <p:bldP spid="3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511175" y="139700"/>
            <a:ext cx="7313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Ahora consideraremos 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y su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adjunto….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35471" y="509588"/>
            <a:ext cx="7312025" cy="677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Sea 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de vértices V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,……,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s-AR" sz="12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y arcos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,……,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0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s-AR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tiene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orden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y tamaño 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-1)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23850" y="1236663"/>
            <a:ext cx="80645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……</a:t>
            </a:r>
          </a:p>
          <a:p>
            <a:pPr eaLnBrk="1" hangingPunct="1"/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Tendrá tantos vértices como caminos de longitud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existan en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u="sng" dirty="0">
                <a:latin typeface="Times New Roman" pitchFamily="18" charset="0"/>
                <a:cs typeface="Times New Roman" pitchFamily="18" charset="0"/>
              </a:rPr>
              <a:t>primer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camino comienza en el arco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y termina en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100" dirty="0">
                <a:latin typeface="Times New Roman" pitchFamily="18" charset="0"/>
                <a:cs typeface="Times New Roman" pitchFamily="18" charset="0"/>
              </a:rPr>
              <a:t>h 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y el </a:t>
            </a:r>
            <a:r>
              <a:rPr lang="es-AR" u="sng" dirty="0">
                <a:latin typeface="Times New Roman" pitchFamily="18" charset="0"/>
                <a:cs typeface="Times New Roman" pitchFamily="18" charset="0"/>
              </a:rPr>
              <a:t>último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camino termina en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100" dirty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  por lo tanto comienza en el arco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2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1200" dirty="0"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eaLnBrk="1" hangingPunct="1"/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Entonces 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será de </a:t>
            </a:r>
            <a:r>
              <a:rPr lang="es-AR" b="1" u="sng" dirty="0">
                <a:latin typeface="Times New Roman" pitchFamily="18" charset="0"/>
                <a:cs typeface="Times New Roman" pitchFamily="18" charset="0"/>
              </a:rPr>
              <a:t>orden 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b="1" i="1" u="sng" dirty="0" smtClean="0">
                <a:latin typeface="Times New Roman" pitchFamily="18" charset="0"/>
                <a:cs typeface="Times New Roman" pitchFamily="18" charset="0"/>
              </a:rPr>
              <a:t>n-h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s-AR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Denominaremos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 al vértice del 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que representa al camino de </a:t>
            </a:r>
            <a:r>
              <a:rPr lang="es-AR" i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que comienza en el arco </a:t>
            </a:r>
            <a:r>
              <a:rPr lang="es-AR" sz="2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  con   i variando entre 1 y (</a:t>
            </a:r>
            <a:r>
              <a:rPr lang="es-AR" i="1" dirty="0" smtClean="0">
                <a:latin typeface="Times New Roman" pitchFamily="18" charset="0"/>
                <a:cs typeface="Times New Roman" pitchFamily="18" charset="0"/>
              </a:rPr>
              <a:t>n-h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s-AR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s-AR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Tendrá tantos arcos como caminos de longitud (2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h-j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existan en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 ……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Esto debido a que la existencia de un arco entre los vértices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 y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del grafo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h,j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se debe a que los últimos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arcos del camino de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representado por el vértice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coinciden con los primeros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arcos del camino de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representado por el vértice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Por lo tanto el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h,j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será de </a:t>
            </a:r>
            <a:r>
              <a:rPr lang="es-AR" b="1" u="sng" dirty="0">
                <a:latin typeface="Times New Roman" pitchFamily="18" charset="0"/>
                <a:cs typeface="Times New Roman" pitchFamily="18" charset="0"/>
              </a:rPr>
              <a:t>tamaño 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b="1" i="1" u="sng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AR" b="1" i="1" u="sng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i="1" u="sng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s-AR" b="1" i="1" u="sng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b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.</a:t>
            </a:r>
            <a:endParaRPr lang="es-AR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460375" y="5832476"/>
            <a:ext cx="7500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Ahora 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faltaría encontrar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la cantidad de componentes del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………</a:t>
            </a:r>
          </a:p>
        </p:txBody>
      </p:sp>
      <p:sp>
        <p:nvSpPr>
          <p:cNvPr id="7174" name="9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318250" y="2779713"/>
            <a:ext cx="4905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dirty="0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468313" y="476250"/>
            <a:ext cx="7704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>
                <a:latin typeface="Times New Roman" pitchFamily="18" charset="0"/>
                <a:cs typeface="Times New Roman" pitchFamily="18" charset="0"/>
              </a:rPr>
              <a:t>Para hallar la cantidad de componentes conexas del digrafo (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Pn 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debemos tener en cuenta como se va formando este digrafo…..</a:t>
            </a:r>
            <a:endParaRPr lang="es-AR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561975" y="1700213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093913" y="1706563"/>
            <a:ext cx="1182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1+(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1116013" y="1885950"/>
            <a:ext cx="576262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059113" y="1878013"/>
            <a:ext cx="576262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3779838" y="1706563"/>
            <a:ext cx="1182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1+2.(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39750" y="2205038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071688" y="2211388"/>
            <a:ext cx="1182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2+(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093788" y="2389188"/>
            <a:ext cx="576262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3038475" y="2382838"/>
            <a:ext cx="576263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3757613" y="2211388"/>
            <a:ext cx="1182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2+2.(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11188" y="2838450"/>
            <a:ext cx="677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144713" y="2843213"/>
            <a:ext cx="1181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3+(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1165225" y="3022600"/>
            <a:ext cx="576263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3109913" y="3016250"/>
            <a:ext cx="576262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3830638" y="2843213"/>
            <a:ext cx="1181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3+2.(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714375" y="4494213"/>
            <a:ext cx="677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-j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2093913" y="4492626"/>
            <a:ext cx="1182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(h-j)+(</a:t>
            </a:r>
            <a:r>
              <a:rPr lang="es-ES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1268413" y="4678363"/>
            <a:ext cx="576262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3249613" y="4728369"/>
            <a:ext cx="576262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932238" y="4500563"/>
            <a:ext cx="1182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Times New Roman" pitchFamily="18" charset="0"/>
                <a:cs typeface="Times New Roman" pitchFamily="18" charset="0"/>
              </a:rPr>
              <a:t>V´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(h-j)+2.(</a:t>
            </a:r>
            <a:r>
              <a:rPr lang="es-ES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ES" i="1" baseline="-25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4" name="33 CuadroTexto"/>
          <p:cNvSpPr txBox="1">
            <a:spLocks noChangeArrowheads="1"/>
          </p:cNvSpPr>
          <p:nvPr/>
        </p:nvSpPr>
        <p:spPr bwMode="auto">
          <a:xfrm>
            <a:off x="493713" y="3632200"/>
            <a:ext cx="912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35" name="34 CuadroTexto"/>
          <p:cNvSpPr txBox="1">
            <a:spLocks noChangeArrowheads="1"/>
          </p:cNvSpPr>
          <p:nvPr/>
        </p:nvSpPr>
        <p:spPr bwMode="auto">
          <a:xfrm>
            <a:off x="5137150" y="4519613"/>
            <a:ext cx="912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36" name="35 CuadroTexto"/>
          <p:cNvSpPr txBox="1">
            <a:spLocks noChangeArrowheads="1"/>
          </p:cNvSpPr>
          <p:nvPr/>
        </p:nvSpPr>
        <p:spPr bwMode="auto">
          <a:xfrm>
            <a:off x="4940300" y="2830513"/>
            <a:ext cx="912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37" name="36 CuadroTexto"/>
          <p:cNvSpPr txBox="1">
            <a:spLocks noChangeArrowheads="1"/>
          </p:cNvSpPr>
          <p:nvPr/>
        </p:nvSpPr>
        <p:spPr bwMode="auto">
          <a:xfrm>
            <a:off x="4940300" y="2211388"/>
            <a:ext cx="912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38" name="37 CuadroTexto"/>
          <p:cNvSpPr txBox="1">
            <a:spLocks noChangeArrowheads="1"/>
          </p:cNvSpPr>
          <p:nvPr/>
        </p:nvSpPr>
        <p:spPr bwMode="auto">
          <a:xfrm>
            <a:off x="5011738" y="1693863"/>
            <a:ext cx="912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/>
              <a:t>……..</a:t>
            </a:r>
          </a:p>
        </p:txBody>
      </p:sp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561975" y="5373688"/>
            <a:ext cx="7499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AR" sz="2000" b="1" u="sng" dirty="0">
                <a:latin typeface="Times New Roman" pitchFamily="18" charset="0"/>
                <a:cs typeface="Times New Roman" pitchFamily="18" charset="0"/>
              </a:rPr>
              <a:t>cantidad de componentes conexas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es igual a la cantidad (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s-AR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39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478588" y="2940050"/>
            <a:ext cx="45847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8" grpId="0"/>
      <p:bldP spid="19" grpId="0"/>
      <p:bldP spid="20" grpId="0"/>
      <p:bldP spid="23" grpId="0"/>
      <p:bldP spid="24" grpId="0"/>
      <p:bldP spid="25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574675" y="188913"/>
            <a:ext cx="7500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Para encontrar </a:t>
            </a:r>
            <a:r>
              <a:rPr lang="es-AR" sz="2000" b="1" u="sng" dirty="0">
                <a:latin typeface="Times New Roman" pitchFamily="18" charset="0"/>
                <a:cs typeface="Times New Roman" pitchFamily="18" charset="0"/>
              </a:rPr>
              <a:t>la forma de las  componentes conexas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deberemos tener en cuenta el orden, el tamaño y la cantidad de componentes conexas…</a:t>
            </a: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41338" y="1204913"/>
            <a:ext cx="74168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>
                <a:latin typeface="Times New Roman" pitchFamily="18" charset="0"/>
                <a:cs typeface="Times New Roman" pitchFamily="18" charset="0"/>
              </a:rPr>
              <a:t>Al hacer el cociente entre la cantidad de vértices de digrafo (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Pn 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y la cantidad de componentes conexas obtenemos un cociente que llamamos 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 y un resto </a:t>
            </a:r>
            <a:r>
              <a:rPr lang="es-AR" sz="2000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AR" sz="20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17538" y="2219325"/>
            <a:ext cx="7416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 eaLnBrk="1" hangingPunct="1"/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Sumamos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y restamos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d.r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, luego agrupamos:</a:t>
            </a:r>
          </a:p>
          <a:p>
            <a:pPr eaLnBrk="1" hangingPunct="1"/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r +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d.r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d.r</a:t>
            </a:r>
            <a:endParaRPr lang="es-AR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j-r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+d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Esto nos indica que 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) adjunto de </a:t>
            </a:r>
            <a:r>
              <a:rPr lang="es-AR" sz="2000" i="1" dirty="0" err="1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s-A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tendrá:</a:t>
            </a:r>
          </a:p>
          <a:p>
            <a:pPr algn="ctr" eaLnBrk="1" hangingPunct="1"/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AR" sz="2000" b="1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s-AR" sz="2000" b="1" i="1" dirty="0">
                <a:latin typeface="Times New Roman" pitchFamily="18" charset="0"/>
                <a:cs typeface="Times New Roman" pitchFamily="18" charset="0"/>
              </a:rPr>
              <a:t>j-r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) componentes de orden </a:t>
            </a:r>
            <a:r>
              <a:rPr lang="es-AR" sz="20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AR" sz="2000" b="1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s-AR" sz="2000" b="1" dirty="0">
                <a:latin typeface="Times New Roman" pitchFamily="18" charset="0"/>
                <a:cs typeface="Times New Roman" pitchFamily="18" charset="0"/>
              </a:rPr>
              <a:t>componentes de orden (1</a:t>
            </a:r>
            <a:r>
              <a:rPr lang="es-AR" sz="2000" b="1" i="1" dirty="0">
                <a:latin typeface="Times New Roman" pitchFamily="18" charset="0"/>
                <a:cs typeface="Times New Roman" pitchFamily="18" charset="0"/>
              </a:rPr>
              <a:t>+d</a:t>
            </a:r>
            <a:r>
              <a:rPr lang="es-AR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/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De manera análoga se puede hallar la cantidad de arcos de cada una de las componentes, (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h-j-r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) de tamaño (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-1) y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 componentes de tamaño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endParaRPr lang="es-AR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58142" y="4919811"/>
            <a:ext cx="755967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 sz="2000" u="sng" dirty="0">
                <a:latin typeface="Times New Roman" pitchFamily="18" charset="0"/>
                <a:cs typeface="Times New Roman" pitchFamily="18" charset="0"/>
              </a:rPr>
              <a:t>A modo de ejemplo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s-A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sz="20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AR" sz="2000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sz="2000" dirty="0">
                <a:latin typeface="Times New Roman" pitchFamily="18" charset="0"/>
                <a:cs typeface="Times New Roman" pitchFamily="18" charset="0"/>
              </a:rPr>
              <a:t> (7,4) adjunto de </a:t>
            </a:r>
            <a:r>
              <a:rPr lang="es-AR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AR" sz="1200" i="1" dirty="0" smtClean="0">
                <a:latin typeface="Times New Roman" pitchFamily="18" charset="0"/>
                <a:cs typeface="Times New Roman" pitchFamily="18" charset="0"/>
              </a:rPr>
              <a:t>38     ………..   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38-7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= (7 – 4).10 + 1</a:t>
            </a: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Tendrá 2 componentes de orden 10 y 1 componente de orden 11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eaLnBrk="1" hangingPunct="1"/>
            <a:endParaRPr lang="es-AR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AR" dirty="0">
                <a:latin typeface="Times New Roman" pitchFamily="18" charset="0"/>
                <a:cs typeface="Times New Roman" pitchFamily="18" charset="0"/>
              </a:rPr>
              <a:t>El  </a:t>
            </a:r>
            <a:r>
              <a:rPr lang="es-AR" dirty="0" err="1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 (7,4) adjunto de </a:t>
            </a:r>
            <a:r>
              <a:rPr lang="es-AR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AR" sz="1100" i="1" dirty="0">
                <a:latin typeface="Times New Roman" pitchFamily="18" charset="0"/>
                <a:cs typeface="Times New Roman" pitchFamily="18" charset="0"/>
              </a:rPr>
              <a:t>37  </a:t>
            </a:r>
            <a:r>
              <a:rPr lang="es-AR" dirty="0">
                <a:latin typeface="Times New Roman" pitchFamily="18" charset="0"/>
                <a:cs typeface="Times New Roman" pitchFamily="18" charset="0"/>
              </a:rPr>
              <a:t>tendrá 3 componentes conexas de orden 10</a:t>
            </a:r>
            <a:r>
              <a:rPr lang="es-A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7 Marcador de pie de página"/>
          <p:cNvSpPr>
            <a:spLocks noGrp="1"/>
          </p:cNvSpPr>
          <p:nvPr>
            <p:ph type="ftr" sz="quarter" idx="11"/>
          </p:nvPr>
        </p:nvSpPr>
        <p:spPr bwMode="auto">
          <a:xfrm rot="16200000">
            <a:off x="6411913" y="2873375"/>
            <a:ext cx="47180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AR">
                <a:solidFill>
                  <a:schemeClr val="bg2"/>
                </a:solidFill>
              </a:rPr>
              <a:t>REUNION ANUAL DE LA UNION MATEMATICA ARGENTINA. BAHÍA BLANCA 2016.</a:t>
            </a:r>
            <a:endParaRPr lang="es-E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 rot="16200000">
            <a:off x="6423230" y="2770937"/>
            <a:ext cx="4695417" cy="365125"/>
          </a:xfrm>
        </p:spPr>
        <p:txBody>
          <a:bodyPr/>
          <a:lstStyle/>
          <a:p>
            <a:pPr>
              <a:defRPr/>
            </a:pPr>
            <a:r>
              <a:rPr lang="es-AR" dirty="0" smtClean="0"/>
              <a:t>REUNION ANUAL DE LA UNION MATEMATICA ARGENTINA. BAHÍA BLANCA 2016.</a:t>
            </a:r>
            <a:endParaRPr lang="es-ES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75928" y="2013808"/>
            <a:ext cx="81724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Proposición: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s-CL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CL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CL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CL" sz="20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..... </a:t>
            </a:r>
            <a:r>
              <a:rPr lang="es-CL" sz="20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CL" sz="2000" i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CL" sz="2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las componentes conexas de un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grafo (</a:t>
            </a:r>
            <a:r>
              <a:rPr lang="es-CL" sz="2000" dirty="0" err="1" smtClean="0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entonces el polinomio característico de la matriz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adyacencia (precedencia)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de dicho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grafo (</a:t>
            </a:r>
            <a:r>
              <a:rPr lang="es-CL" sz="2000" dirty="0" err="1" smtClean="0">
                <a:latin typeface="Times New Roman" pitchFamily="18" charset="0"/>
                <a:cs typeface="Times New Roman" pitchFamily="18" charset="0"/>
              </a:rPr>
              <a:t>digrafo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es igual al producto de los polinomios característicos de las matrices adyacencia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(precedencia) 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de las componentes conexas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000" i="1" dirty="0" smtClean="0">
                <a:latin typeface="Times New Roman" pitchFamily="18" charset="0"/>
                <a:cs typeface="Times New Roman" pitchFamily="18" charset="0"/>
              </a:rPr>
              <a:t>Ci  </a:t>
            </a:r>
            <a:r>
              <a:rPr lang="es-CL" sz="2000" i="1" dirty="0">
                <a:latin typeface="Times New Roman" pitchFamily="18" charset="0"/>
                <a:cs typeface="Times New Roman" pitchFamily="18" charset="0"/>
              </a:rPr>
              <a:t>(1 ≤  i  ≤ m).</a:t>
            </a:r>
            <a:r>
              <a:rPr lang="es-CL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0" y="981997"/>
            <a:ext cx="80645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Times New Roman" pitchFamily="18" charset="0"/>
                <a:cs typeface="Times New Roman" pitchFamily="18" charset="0"/>
              </a:rPr>
              <a:t>Proposición: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000" i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000" i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es una matriz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surge de un reordenamiento de las filas de la matriz </a:t>
            </a:r>
            <a:r>
              <a:rPr lang="es-ES" sz="20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ES" sz="2000" i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0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es-E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sus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latin typeface="Times New Roman" pitchFamily="18" charset="0"/>
                <a:cs typeface="Times New Roman" pitchFamily="18" charset="0"/>
              </a:rPr>
              <a:t>polinomios característicos </a:t>
            </a:r>
            <a:r>
              <a:rPr lang="es-ES" sz="2000" dirty="0" smtClean="0">
                <a:latin typeface="Times New Roman" pitchFamily="18" charset="0"/>
                <a:cs typeface="Times New Roman" pitchFamily="18" charset="0"/>
              </a:rPr>
              <a:t>coinciden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. Ambas matrices son </a:t>
            </a:r>
            <a:r>
              <a:rPr lang="es-CL" sz="2000" dirty="0" err="1" smtClean="0">
                <a:latin typeface="Times New Roman" pitchFamily="18" charset="0"/>
                <a:cs typeface="Times New Roman" pitchFamily="18" charset="0"/>
              </a:rPr>
              <a:t>coespectrales</a:t>
            </a:r>
            <a:r>
              <a:rPr lang="es-C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 CuadroTexto"/>
          <p:cNvSpPr txBox="1">
            <a:spLocks noChangeArrowheads="1"/>
          </p:cNvSpPr>
          <p:nvPr/>
        </p:nvSpPr>
        <p:spPr bwMode="auto">
          <a:xfrm>
            <a:off x="1229420" y="451642"/>
            <a:ext cx="5761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s-A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ESPECTRO DE GRAFOS Y DIGRAFOS</a:t>
            </a:r>
            <a:endParaRPr lang="es-AR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899592" y="3896458"/>
                <a:ext cx="2169376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i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(G)=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A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A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s-A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s-A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s-A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896458"/>
                <a:ext cx="2169376" cy="972702"/>
              </a:xfrm>
              <a:prstGeom prst="rect">
                <a:avLst/>
              </a:prstGeom>
              <a:blipFill rotWithShape="1">
                <a:blip r:embed="rId2"/>
                <a:stretch>
                  <a:fillRect l="-2535" r="-507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899592" y="5264610"/>
                <a:ext cx="2169376" cy="97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i="1" dirty="0" smtClean="0">
                    <a:latin typeface="Times New Roman" pitchFamily="18" charset="0"/>
                    <a:cs typeface="Times New Roman" pitchFamily="18" charset="0"/>
                  </a:rPr>
                  <a:t>P(G)=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A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s-A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s-A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s-A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s-A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s-AR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A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s-AR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64610"/>
                <a:ext cx="2169376" cy="972702"/>
              </a:xfrm>
              <a:prstGeom prst="rect">
                <a:avLst/>
              </a:prstGeom>
              <a:blipFill rotWithShape="1">
                <a:blip r:embed="rId3"/>
                <a:stretch>
                  <a:fillRect l="-2535" r="-47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Rectángulo"/>
          <p:cNvSpPr/>
          <p:nvPr/>
        </p:nvSpPr>
        <p:spPr>
          <a:xfrm>
            <a:off x="4109939" y="4140457"/>
            <a:ext cx="349736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AR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El polinomio característico de </a:t>
            </a:r>
            <a:r>
              <a:rPr lang="es-AR" sz="2000" i="1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AR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es igual al producto de los polinomios característicos de las </a:t>
            </a:r>
            <a:r>
              <a:rPr lang="es-AR" sz="2000" i="1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AR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 componentes. Igual para la matriz </a:t>
            </a:r>
            <a:r>
              <a:rPr lang="es-AR" sz="2000" i="1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AR" sz="2000" dirty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03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3" grpId="0"/>
      <p:bldP spid="13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2230</TotalTime>
  <Words>2665</Words>
  <Application>Microsoft Office PowerPoint</Application>
  <PresentationFormat>Presentación en pantalla (4:3)</PresentationFormat>
  <Paragraphs>189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AUTOVALORES LAPLACIANOS….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117</cp:revision>
  <dcterms:created xsi:type="dcterms:W3CDTF">2007-09-17T03:57:14Z</dcterms:created>
  <dcterms:modified xsi:type="dcterms:W3CDTF">2016-09-23T10:24:38Z</dcterms:modified>
</cp:coreProperties>
</file>