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68" r:id="rId4"/>
    <p:sldId id="272" r:id="rId5"/>
    <p:sldId id="261" r:id="rId6"/>
    <p:sldId id="269" r:id="rId7"/>
    <p:sldId id="276" r:id="rId8"/>
    <p:sldId id="277" r:id="rId9"/>
    <p:sldId id="273" r:id="rId10"/>
    <p:sldId id="274" r:id="rId11"/>
    <p:sldId id="278" r:id="rId12"/>
    <p:sldId id="275" r:id="rId13"/>
    <p:sldId id="292" r:id="rId14"/>
    <p:sldId id="293" r:id="rId15"/>
    <p:sldId id="280" r:id="rId16"/>
    <p:sldId id="279" r:id="rId17"/>
    <p:sldId id="283" r:id="rId18"/>
    <p:sldId id="286" r:id="rId19"/>
    <p:sldId id="287" r:id="rId20"/>
    <p:sldId id="288" r:id="rId21"/>
    <p:sldId id="266" r:id="rId22"/>
    <p:sldId id="267" r:id="rId2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94660"/>
  </p:normalViewPr>
  <p:slideViewPr>
    <p:cSldViewPr>
      <p:cViewPr>
        <p:scale>
          <a:sx n="77" d="100"/>
          <a:sy n="77" d="100"/>
        </p:scale>
        <p:origin x="-11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38023-DAAF-43BD-B3C2-6A8D4A6D6241}" type="datetimeFigureOut">
              <a:rPr lang="es-AR" smtClean="0"/>
              <a:t>22/09/2016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4E7EF-EADC-4654-9CD6-85AB2214D1D7}" type="slidenum">
              <a:rPr lang="es-AR" smtClean="0"/>
              <a:t>‹Nº›</a:t>
            </a:fld>
            <a:endParaRPr lang="es-AR"/>
          </a:p>
        </p:txBody>
      </p:sp>
    </p:spTree>
    <p:extLst>
      <p:ext uri="{BB962C8B-B14F-4D97-AF65-F5344CB8AC3E}">
        <p14:creationId xmlns:p14="http://schemas.microsoft.com/office/powerpoint/2010/main" val="7295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9354E7EF-EADC-4654-9CD6-85AB2214D1D7}" type="slidenum">
              <a:rPr lang="es-AR" smtClean="0"/>
              <a:t>13</a:t>
            </a:fld>
            <a:endParaRPr lang="es-AR"/>
          </a:p>
        </p:txBody>
      </p:sp>
    </p:spTree>
    <p:extLst>
      <p:ext uri="{BB962C8B-B14F-4D97-AF65-F5344CB8AC3E}">
        <p14:creationId xmlns:p14="http://schemas.microsoft.com/office/powerpoint/2010/main" val="294113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877C3A-91E8-4B64-8130-86AFDED993AC}" type="slidenum">
              <a:rPr lang="es-ES" smtClean="0"/>
              <a:pPr/>
              <a:t>22</a:t>
            </a:fld>
            <a:endParaRPr lang="es-E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4E2210A-C9DB-4889-A984-2D187B441DDD}" type="datetime1">
              <a:rPr lang="es-AR" smtClean="0"/>
              <a:t>22/09/2016</a:t>
            </a:fld>
            <a:endParaRPr lang="es-AR"/>
          </a:p>
        </p:txBody>
      </p:sp>
      <p:sp>
        <p:nvSpPr>
          <p:cNvPr id="5" name="Footer Placeholder 4"/>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Slide Number Placeholder 5"/>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5CC58D6-E123-461F-9A23-88DC4EE97D7C}" type="datetime1">
              <a:rPr lang="es-AR" smtClean="0"/>
              <a:t>22/09/2016</a:t>
            </a:fld>
            <a:endParaRPr lang="es-AR"/>
          </a:p>
        </p:txBody>
      </p:sp>
      <p:sp>
        <p:nvSpPr>
          <p:cNvPr id="5" name="Footer Placeholder 4"/>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Slide Number Placeholder 5"/>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8520D6-4E03-4F1D-BFB5-3E4908375A2A}" type="datetime1">
              <a:rPr lang="es-AR" smtClean="0"/>
              <a:t>22/09/2016</a:t>
            </a:fld>
            <a:endParaRPr lang="es-AR"/>
          </a:p>
        </p:txBody>
      </p:sp>
      <p:sp>
        <p:nvSpPr>
          <p:cNvPr id="5" name="Footer Placeholder 4"/>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Slide Number Placeholder 5"/>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161043-DFC7-4FD2-A9C5-2980B49FDAA4}" type="datetime1">
              <a:rPr lang="es-AR" smtClean="0"/>
              <a:t>22/09/2016</a:t>
            </a:fld>
            <a:endParaRPr lang="es-AR"/>
          </a:p>
        </p:txBody>
      </p:sp>
      <p:sp>
        <p:nvSpPr>
          <p:cNvPr id="5" name="Footer Placeholder 4"/>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Slide Number Placeholder 5"/>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3CC4AB-70C7-4C2E-97D0-01D786B75F6F}" type="datetime1">
              <a:rPr lang="es-AR" smtClean="0"/>
              <a:t>22/09/2016</a:t>
            </a:fld>
            <a:endParaRPr lang="es-AR"/>
          </a:p>
        </p:txBody>
      </p:sp>
      <p:sp>
        <p:nvSpPr>
          <p:cNvPr id="5" name="Footer Placeholder 4"/>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Slide Number Placeholder 5"/>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768E204-4EBE-43E0-878F-ACB0DCBF54CD}" type="datetime1">
              <a:rPr lang="es-AR" smtClean="0"/>
              <a:t>22/09/2016</a:t>
            </a:fld>
            <a:endParaRPr lang="es-AR"/>
          </a:p>
        </p:txBody>
      </p:sp>
      <p:sp>
        <p:nvSpPr>
          <p:cNvPr id="6" name="Footer Placeholder 5"/>
          <p:cNvSpPr>
            <a:spLocks noGrp="1"/>
          </p:cNvSpPr>
          <p:nvPr>
            <p:ph type="ftr" sz="quarter" idx="11"/>
          </p:nvPr>
        </p:nvSpPr>
        <p:spPr/>
        <p:txBody>
          <a:bodyPr/>
          <a:lstStyle/>
          <a:p>
            <a:r>
              <a:rPr lang="es-AR" smtClean="0"/>
              <a:t>REUNIÓN ANUAL DE LA UNIÓN MATEMÁTICA ARGENTINA 2016. BAHÍA BLANCA</a:t>
            </a:r>
            <a:endParaRPr lang="es-AR"/>
          </a:p>
        </p:txBody>
      </p:sp>
      <p:sp>
        <p:nvSpPr>
          <p:cNvPr id="7" name="Slide Number Placeholder 6"/>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C1BD17F-5323-4317-A4C2-6BA134645CB1}" type="datetime1">
              <a:rPr lang="es-AR" smtClean="0"/>
              <a:t>22/09/2016</a:t>
            </a:fld>
            <a:endParaRPr lang="es-AR"/>
          </a:p>
        </p:txBody>
      </p:sp>
      <p:sp>
        <p:nvSpPr>
          <p:cNvPr id="8" name="Footer Placeholder 7"/>
          <p:cNvSpPr>
            <a:spLocks noGrp="1"/>
          </p:cNvSpPr>
          <p:nvPr>
            <p:ph type="ftr" sz="quarter" idx="11"/>
          </p:nvPr>
        </p:nvSpPr>
        <p:spPr/>
        <p:txBody>
          <a:bodyPr/>
          <a:lstStyle/>
          <a:p>
            <a:r>
              <a:rPr lang="es-AR" smtClean="0"/>
              <a:t>REUNIÓN ANUAL DE LA UNIÓN MATEMÁTICA ARGENTINA 2016. BAHÍA BLANCA</a:t>
            </a:r>
            <a:endParaRPr lang="es-AR"/>
          </a:p>
        </p:txBody>
      </p:sp>
      <p:sp>
        <p:nvSpPr>
          <p:cNvPr id="9" name="Slide Number Placeholder 8"/>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D15AED9-EB18-4A98-9DC9-9312A3E5B48D}" type="datetime1">
              <a:rPr lang="es-AR" smtClean="0"/>
              <a:t>22/09/2016</a:t>
            </a:fld>
            <a:endParaRPr lang="es-AR"/>
          </a:p>
        </p:txBody>
      </p:sp>
      <p:sp>
        <p:nvSpPr>
          <p:cNvPr id="4" name="Footer Placeholder 3"/>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Slide Number Placeholder 4"/>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78005-883F-421F-9478-2FBF407FAE8B}" type="datetime1">
              <a:rPr lang="es-AR" smtClean="0"/>
              <a:t>22/09/2016</a:t>
            </a:fld>
            <a:endParaRPr lang="es-AR"/>
          </a:p>
        </p:txBody>
      </p:sp>
      <p:sp>
        <p:nvSpPr>
          <p:cNvPr id="3" name="Footer Placeholder 2"/>
          <p:cNvSpPr>
            <a:spLocks noGrp="1"/>
          </p:cNvSpPr>
          <p:nvPr>
            <p:ph type="ftr" sz="quarter" idx="11"/>
          </p:nvPr>
        </p:nvSpPr>
        <p:spPr/>
        <p:txBody>
          <a:bodyPr/>
          <a:lstStyle/>
          <a:p>
            <a:r>
              <a:rPr lang="es-AR" smtClean="0"/>
              <a:t>REUNIÓN ANUAL DE LA UNIÓN MATEMÁTICA ARGENTINA 2016. BAHÍA BLANCA</a:t>
            </a:r>
            <a:endParaRPr lang="es-AR"/>
          </a:p>
        </p:txBody>
      </p:sp>
      <p:sp>
        <p:nvSpPr>
          <p:cNvPr id="4" name="Slide Number Placeholder 3"/>
          <p:cNvSpPr>
            <a:spLocks noGrp="1"/>
          </p:cNvSpPr>
          <p:nvPr>
            <p:ph type="sldNum" sz="quarter" idx="12"/>
          </p:nvPr>
        </p:nvSpPr>
        <p:spPr/>
        <p:txBody>
          <a:bodyPr/>
          <a:lstStyle/>
          <a:p>
            <a:fld id="{3867A04E-5F3B-4601-9AB3-FD8074F321E0}"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1AE0EA-9A69-471C-8567-D4443C078547}" type="datetime1">
              <a:rPr lang="es-AR" smtClean="0"/>
              <a:t>22/09/2016</a:t>
            </a:fld>
            <a:endParaRPr lang="es-AR"/>
          </a:p>
        </p:txBody>
      </p:sp>
      <p:sp>
        <p:nvSpPr>
          <p:cNvPr id="6" name="Footer Placeholder 5"/>
          <p:cNvSpPr>
            <a:spLocks noGrp="1"/>
          </p:cNvSpPr>
          <p:nvPr>
            <p:ph type="ftr" sz="quarter" idx="11"/>
          </p:nvPr>
        </p:nvSpPr>
        <p:spPr/>
        <p:txBody>
          <a:bodyPr/>
          <a:lstStyle/>
          <a:p>
            <a:r>
              <a:rPr lang="es-AR" smtClean="0"/>
              <a:t>REUNIÓN ANUAL DE LA UNIÓN MATEMÁTICA ARGENTINA 2016. BAHÍA BLANCA</a:t>
            </a:r>
            <a:endParaRPr lang="es-AR"/>
          </a:p>
        </p:txBody>
      </p:sp>
      <p:sp>
        <p:nvSpPr>
          <p:cNvPr id="7" name="Slide Number Placeholder 6"/>
          <p:cNvSpPr>
            <a:spLocks noGrp="1"/>
          </p:cNvSpPr>
          <p:nvPr>
            <p:ph type="sldNum" sz="quarter" idx="12"/>
          </p:nvPr>
        </p:nvSpPr>
        <p:spPr/>
        <p:txBody>
          <a:bodyPr/>
          <a:lstStyle/>
          <a:p>
            <a:fld id="{3867A04E-5F3B-4601-9AB3-FD8074F321E0}" type="slidenum">
              <a:rPr lang="es-AR" smtClean="0"/>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CF6978B0-66B9-4902-9B32-0F44E3DBD19B}" type="datetime1">
              <a:rPr lang="es-AR" smtClean="0"/>
              <a:t>22/09/2016</a:t>
            </a:fld>
            <a:endParaRPr lang="es-AR"/>
          </a:p>
        </p:txBody>
      </p:sp>
      <p:sp>
        <p:nvSpPr>
          <p:cNvPr id="9" name="Slide Number Placeholder 8"/>
          <p:cNvSpPr>
            <a:spLocks noGrp="1"/>
          </p:cNvSpPr>
          <p:nvPr>
            <p:ph type="sldNum" sz="quarter" idx="11"/>
          </p:nvPr>
        </p:nvSpPr>
        <p:spPr/>
        <p:txBody>
          <a:bodyPr/>
          <a:lstStyle/>
          <a:p>
            <a:fld id="{3867A04E-5F3B-4601-9AB3-FD8074F321E0}" type="slidenum">
              <a:rPr lang="es-AR" smtClean="0"/>
              <a:t>‹Nº›</a:t>
            </a:fld>
            <a:endParaRPr lang="es-AR"/>
          </a:p>
        </p:txBody>
      </p:sp>
      <p:sp>
        <p:nvSpPr>
          <p:cNvPr id="10" name="Footer Placeholder 9"/>
          <p:cNvSpPr>
            <a:spLocks noGrp="1"/>
          </p:cNvSpPr>
          <p:nvPr>
            <p:ph type="ftr" sz="quarter" idx="12"/>
          </p:nvPr>
        </p:nvSpPr>
        <p:spPr/>
        <p:txBody>
          <a:bodyPr/>
          <a:lstStyle/>
          <a:p>
            <a:r>
              <a:rPr lang="es-AR" smtClean="0"/>
              <a:t>REUNIÓN ANUAL DE LA UNIÓN MATEMÁTICA ARGENTINA 2016. BAHÍA BLANCA</a:t>
            </a:r>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867A04E-5F3B-4601-9AB3-FD8074F321E0}" type="slidenum">
              <a:rPr lang="es-AR" smtClean="0"/>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AR" smtClean="0"/>
              <a:t>REUNIÓN ANUAL DE LA UNIÓN MATEMÁTICA ARGENTINA 2016. BAHÍA BLANCA</a:t>
            </a:r>
            <a:endParaRPr lang="es-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48E4472-5649-4ED2-A51F-CCCC47D21982}" type="datetime1">
              <a:rPr lang="es-AR" smtClean="0"/>
              <a:t>22/09/2016</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atedras/Geometria/GEO%20ANUAL/unidad%204/puntos%20notables%20del%20triangulo.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24.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7950" y="1340768"/>
            <a:ext cx="8224838" cy="5256584"/>
          </a:xfrm>
          <a:prstGeom prst="rect">
            <a:avLst/>
          </a:prstGeom>
          <a:solidFill>
            <a:schemeClr val="bg1"/>
          </a:solidFill>
        </p:spPr>
        <p:txBody>
          <a:bodyPr vert="horz" lIns="91440" tIns="45720" rIns="91440" bIns="45720"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Font typeface="Wingdings" pitchFamily="2" charset="2"/>
              <a:buNone/>
            </a:pPr>
            <a:endParaRPr lang="es-ES" sz="2700" b="1" dirty="0" smtClean="0"/>
          </a:p>
          <a:p>
            <a:pPr algn="ctr"/>
            <a:r>
              <a:rPr lang="es-AR" sz="2600" b="1" dirty="0">
                <a:solidFill>
                  <a:schemeClr val="tx1"/>
                </a:solidFill>
                <a:latin typeface="Times New Roman" pitchFamily="18" charset="0"/>
                <a:cs typeface="Times New Roman" pitchFamily="18" charset="0"/>
              </a:rPr>
              <a:t>Grafos Duales como Herramienta para orientar políticas públicas en la implementación de un programa de rastreo de cáncer de mama en la Provincia de </a:t>
            </a:r>
            <a:r>
              <a:rPr lang="es-AR" sz="2600" b="1" dirty="0" smtClean="0">
                <a:solidFill>
                  <a:schemeClr val="tx1"/>
                </a:solidFill>
                <a:latin typeface="Times New Roman" pitchFamily="18" charset="0"/>
                <a:cs typeface="Times New Roman" pitchFamily="18" charset="0"/>
              </a:rPr>
              <a:t>Neuquén</a:t>
            </a:r>
            <a:r>
              <a:rPr lang="es-AR" sz="2600" dirty="0" smtClean="0">
                <a:solidFill>
                  <a:schemeClr val="tx1"/>
                </a:solidFill>
                <a:latin typeface="Times New Roman" pitchFamily="18" charset="0"/>
                <a:cs typeface="Times New Roman" pitchFamily="18" charset="0"/>
              </a:rPr>
              <a:t>.</a:t>
            </a:r>
          </a:p>
          <a:p>
            <a:pPr algn="ctr"/>
            <a:endParaRPr lang="es-AR" sz="2600" dirty="0">
              <a:solidFill>
                <a:schemeClr val="tx1"/>
              </a:solidFill>
            </a:endParaRPr>
          </a:p>
          <a:p>
            <a:pPr algn="ctr"/>
            <a:endParaRPr lang="es-AR" sz="2600" dirty="0" smtClean="0">
              <a:solidFill>
                <a:schemeClr val="tx1"/>
              </a:solidFill>
            </a:endParaRPr>
          </a:p>
          <a:p>
            <a:pPr algn="ctr"/>
            <a:endParaRPr lang="es-AR" sz="2600" dirty="0">
              <a:solidFill>
                <a:schemeClr val="tx1"/>
              </a:solidFill>
            </a:endParaRPr>
          </a:p>
          <a:p>
            <a:pPr algn="ctr"/>
            <a:endParaRPr lang="es-ES_tradnl" sz="2600" dirty="0" smtClean="0">
              <a:solidFill>
                <a:schemeClr val="tx1"/>
              </a:solidFill>
            </a:endParaRPr>
          </a:p>
          <a:p>
            <a:pPr algn="ctr">
              <a:buFont typeface="Wingdings" pitchFamily="2" charset="2"/>
              <a:buNone/>
            </a:pPr>
            <a:endParaRPr lang="es-ES_tradnl" sz="2400" dirty="0" smtClean="0">
              <a:solidFill>
                <a:schemeClr val="tx1"/>
              </a:solidFill>
            </a:endParaRPr>
          </a:p>
          <a:p>
            <a:pPr algn="ctr">
              <a:buFont typeface="Wingdings" pitchFamily="2" charset="2"/>
              <a:buNone/>
            </a:pPr>
            <a:endParaRPr lang="es-ES_tradnl" sz="1800" b="1" dirty="0" smtClean="0">
              <a:solidFill>
                <a:schemeClr val="tx1"/>
              </a:solidFill>
            </a:endParaRPr>
          </a:p>
          <a:p>
            <a:pPr algn="ctr">
              <a:buFont typeface="Wingdings" pitchFamily="2" charset="2"/>
              <a:buNone/>
            </a:pPr>
            <a:endParaRPr lang="es-ES_tradnl" sz="1800" b="1" dirty="0" smtClean="0">
              <a:solidFill>
                <a:schemeClr val="tx1"/>
              </a:solidFill>
            </a:endParaRPr>
          </a:p>
          <a:p>
            <a:pPr algn="ctr">
              <a:buFont typeface="Wingdings" pitchFamily="2" charset="2"/>
              <a:buNone/>
            </a:pPr>
            <a:r>
              <a:rPr lang="es-ES_tradnl" sz="1900" b="1" dirty="0" smtClean="0">
                <a:solidFill>
                  <a:schemeClr val="tx1"/>
                </a:solidFill>
                <a:latin typeface="Times New Roman" pitchFamily="18" charset="0"/>
                <a:cs typeface="Times New Roman" pitchFamily="18" charset="0"/>
              </a:rPr>
              <a:t>Patricia Caro - Teresa </a:t>
            </a:r>
            <a:r>
              <a:rPr lang="es-ES_tradnl" sz="1900" b="1" dirty="0" err="1" smtClean="0">
                <a:solidFill>
                  <a:schemeClr val="tx1"/>
                </a:solidFill>
                <a:latin typeface="Times New Roman" pitchFamily="18" charset="0"/>
                <a:cs typeface="Times New Roman" pitchFamily="18" charset="0"/>
              </a:rPr>
              <a:t>Braicovich</a:t>
            </a:r>
            <a:r>
              <a:rPr lang="es-ES_tradnl" sz="1900" b="1" dirty="0" smtClean="0">
                <a:solidFill>
                  <a:schemeClr val="tx1"/>
                </a:solidFill>
                <a:latin typeface="Times New Roman" pitchFamily="18" charset="0"/>
                <a:cs typeface="Times New Roman" pitchFamily="18" charset="0"/>
              </a:rPr>
              <a:t> </a:t>
            </a:r>
          </a:p>
          <a:p>
            <a:pPr algn="ctr">
              <a:buFont typeface="Wingdings" pitchFamily="2" charset="2"/>
              <a:buNone/>
            </a:pPr>
            <a:endParaRPr lang="es-ES_tradnl" sz="1800" dirty="0" smtClean="0">
              <a:solidFill>
                <a:schemeClr val="tx1"/>
              </a:solidFill>
              <a:latin typeface="Times New Roman" pitchFamily="18" charset="0"/>
              <a:cs typeface="Times New Roman" pitchFamily="18" charset="0"/>
            </a:endParaRPr>
          </a:p>
          <a:p>
            <a:pPr algn="ctr">
              <a:buFont typeface="Wingdings" pitchFamily="2" charset="2"/>
              <a:buNone/>
            </a:pPr>
            <a:r>
              <a:rPr lang="es-ES_tradnl" sz="1800" dirty="0" smtClean="0">
                <a:solidFill>
                  <a:schemeClr val="tx1"/>
                </a:solidFill>
                <a:latin typeface="Times New Roman" pitchFamily="18" charset="0"/>
                <a:cs typeface="Times New Roman" pitchFamily="18" charset="0"/>
              </a:rPr>
              <a:t>Dpto. Matemática - </a:t>
            </a:r>
            <a:r>
              <a:rPr lang="es-ES_tradnl" sz="1800" dirty="0" err="1" smtClean="0">
                <a:solidFill>
                  <a:schemeClr val="tx1"/>
                </a:solidFill>
                <a:latin typeface="Times New Roman" pitchFamily="18" charset="0"/>
                <a:cs typeface="Times New Roman" pitchFamily="18" charset="0"/>
              </a:rPr>
              <a:t>Fac</a:t>
            </a:r>
            <a:r>
              <a:rPr lang="es-ES_tradnl" sz="1800" dirty="0" smtClean="0">
                <a:solidFill>
                  <a:schemeClr val="tx1"/>
                </a:solidFill>
                <a:latin typeface="Times New Roman" pitchFamily="18" charset="0"/>
                <a:cs typeface="Times New Roman" pitchFamily="18" charset="0"/>
              </a:rPr>
              <a:t>. de Economía y Administración</a:t>
            </a:r>
          </a:p>
          <a:p>
            <a:pPr algn="ctr">
              <a:buFont typeface="Wingdings" pitchFamily="2" charset="2"/>
              <a:buNone/>
            </a:pPr>
            <a:r>
              <a:rPr lang="es-ES_tradnl" sz="1800" dirty="0" smtClean="0">
                <a:solidFill>
                  <a:schemeClr val="tx1"/>
                </a:solidFill>
                <a:latin typeface="Times New Roman" pitchFamily="18" charset="0"/>
                <a:cs typeface="Times New Roman" pitchFamily="18" charset="0"/>
              </a:rPr>
              <a:t>Universidad Nacional del Comahue. Argentina.</a:t>
            </a:r>
          </a:p>
          <a:p>
            <a:pPr algn="ctr">
              <a:buFont typeface="Wingdings" pitchFamily="2" charset="2"/>
              <a:buNone/>
            </a:pPr>
            <a:endParaRPr lang="es-ES_tradnl" sz="1800" dirty="0" smtClean="0"/>
          </a:p>
          <a:p>
            <a:pPr algn="ctr">
              <a:buFont typeface="Wingdings" pitchFamily="2" charset="2"/>
              <a:buNone/>
            </a:pPr>
            <a:endParaRPr lang="es-ES_tradnl" sz="3500" dirty="0" smtClean="0"/>
          </a:p>
          <a:p>
            <a:pPr algn="ctr">
              <a:buFont typeface="Wingdings" pitchFamily="2" charset="2"/>
              <a:buNone/>
            </a:pPr>
            <a:endParaRPr lang="es-ES_tradnl" sz="3500" dirty="0" smtClean="0"/>
          </a:p>
          <a:p>
            <a:pPr algn="ctr">
              <a:buFont typeface="Wingdings" pitchFamily="2" charset="2"/>
              <a:buNone/>
            </a:pPr>
            <a:endParaRPr lang="es-ES_tradnl" sz="3500" dirty="0" smtClean="0"/>
          </a:p>
          <a:p>
            <a:pPr algn="ctr">
              <a:buFont typeface="Wingdings" pitchFamily="2" charset="2"/>
              <a:buNone/>
            </a:pPr>
            <a:endParaRPr lang="es-ES_tradnl" sz="2400" dirty="0" smtClean="0"/>
          </a:p>
          <a:p>
            <a:pPr algn="ctr">
              <a:buFont typeface="Wingdings" pitchFamily="2" charset="2"/>
              <a:buNone/>
            </a:pPr>
            <a:endParaRPr lang="es-ES_tradnl" sz="2400" dirty="0" smtClean="0"/>
          </a:p>
          <a:p>
            <a:pPr algn="ctr">
              <a:buFont typeface="Wingdings" pitchFamily="2" charset="2"/>
              <a:buNone/>
            </a:pPr>
            <a:endParaRPr lang="es-ES" sz="3900" dirty="0" smtClean="0"/>
          </a:p>
        </p:txBody>
      </p:sp>
      <p:pic>
        <p:nvPicPr>
          <p:cNvPr id="5" name="Picture 2" descr="LOGO U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325" y="3954814"/>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pie de página"/>
          <p:cNvSpPr>
            <a:spLocks noGrp="1"/>
          </p:cNvSpPr>
          <p:nvPr>
            <p:ph type="ftr" sz="quarter" idx="11"/>
          </p:nvPr>
        </p:nvSpPr>
        <p:spPr>
          <a:xfrm rot="16200000">
            <a:off x="6589278" y="3051128"/>
            <a:ext cx="4362545" cy="365760"/>
          </a:xfrm>
        </p:spPr>
        <p:txBody>
          <a:bodyPr/>
          <a:lstStyle/>
          <a:p>
            <a:r>
              <a:rPr lang="es-AR" dirty="0" smtClean="0"/>
              <a:t>REUNIÓN ANUAL DE LA UNIÓN MATEMÁTICA ARGENTINA 2016. BAHÍA BLANCA</a:t>
            </a:r>
            <a:endParaRPr lang="es-AR" dirty="0"/>
          </a:p>
        </p:txBody>
      </p:sp>
    </p:spTree>
    <p:extLst>
      <p:ext uri="{BB962C8B-B14F-4D97-AF65-F5344CB8AC3E}">
        <p14:creationId xmlns:p14="http://schemas.microsoft.com/office/powerpoint/2010/main" val="607101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CuadroTexto"/>
          <p:cNvSpPr txBox="1"/>
          <p:nvPr/>
        </p:nvSpPr>
        <p:spPr>
          <a:xfrm>
            <a:off x="827584" y="548680"/>
            <a:ext cx="7056784" cy="523220"/>
          </a:xfrm>
          <a:prstGeom prst="rect">
            <a:avLst/>
          </a:prstGeom>
          <a:noFill/>
        </p:spPr>
        <p:txBody>
          <a:bodyPr wrap="square" rtlCol="0">
            <a:spAutoFit/>
          </a:bodyPr>
          <a:lstStyle/>
          <a:p>
            <a:pPr algn="ctr"/>
            <a:r>
              <a:rPr lang="es-AR" sz="2800" b="1" dirty="0" err="1" smtClean="0">
                <a:solidFill>
                  <a:srgbClr val="C00000"/>
                </a:solidFill>
                <a:latin typeface="Times New Roman" pitchFamily="18" charset="0"/>
                <a:cs typeface="Times New Roman" pitchFamily="18" charset="0"/>
              </a:rPr>
              <a:t>Autocorrelación</a:t>
            </a:r>
            <a:r>
              <a:rPr lang="es-AR" sz="2800" b="1" dirty="0" smtClean="0">
                <a:solidFill>
                  <a:srgbClr val="C00000"/>
                </a:solidFill>
                <a:latin typeface="Times New Roman" pitchFamily="18" charset="0"/>
                <a:cs typeface="Times New Roman" pitchFamily="18" charset="0"/>
              </a:rPr>
              <a:t> Espacial</a:t>
            </a:r>
            <a:endParaRPr lang="en-GB" sz="2800" b="1" dirty="0">
              <a:solidFill>
                <a:srgbClr val="C00000"/>
              </a:solidFill>
              <a:latin typeface="Times New Roman" pitchFamily="18" charset="0"/>
              <a:cs typeface="Times New Roman" pitchFamily="18" charset="0"/>
            </a:endParaRPr>
          </a:p>
        </p:txBody>
      </p:sp>
      <p:sp>
        <p:nvSpPr>
          <p:cNvPr id="6" name="5 CuadroTexto"/>
          <p:cNvSpPr txBox="1"/>
          <p:nvPr/>
        </p:nvSpPr>
        <p:spPr>
          <a:xfrm>
            <a:off x="251520" y="1340768"/>
            <a:ext cx="7920880" cy="1015663"/>
          </a:xfrm>
          <a:prstGeom prst="rect">
            <a:avLst/>
          </a:prstGeom>
          <a:noFill/>
        </p:spPr>
        <p:txBody>
          <a:bodyPr wrap="square" rtlCol="0">
            <a:spAutoFit/>
          </a:bodyPr>
          <a:lstStyle/>
          <a:p>
            <a:pPr algn="just"/>
            <a:r>
              <a:rPr lang="es-AR" sz="2000" dirty="0" smtClean="0">
                <a:latin typeface="Times New Roman" pitchFamily="18" charset="0"/>
                <a:cs typeface="Times New Roman" pitchFamily="18" charset="0"/>
              </a:rPr>
              <a:t>Es la influencia </a:t>
            </a:r>
            <a:r>
              <a:rPr lang="es-AR" sz="2000" dirty="0">
                <a:latin typeface="Times New Roman" pitchFamily="18" charset="0"/>
                <a:cs typeface="Times New Roman" pitchFamily="18" charset="0"/>
              </a:rPr>
              <a:t>de valores similares de una variable en espacios geográficos cercanos, es decir, cuando una variable tiende a asumir valores similares en unidades geográficamente cercanas (</a:t>
            </a:r>
            <a:r>
              <a:rPr lang="es-AR" sz="2000" dirty="0" err="1">
                <a:latin typeface="Times New Roman" pitchFamily="18" charset="0"/>
                <a:cs typeface="Times New Roman" pitchFamily="18" charset="0"/>
              </a:rPr>
              <a:t>Anselin</a:t>
            </a:r>
            <a:r>
              <a:rPr lang="es-AR" sz="2000" dirty="0">
                <a:latin typeface="Times New Roman" pitchFamily="18" charset="0"/>
                <a:cs typeface="Times New Roman" pitchFamily="18" charset="0"/>
              </a:rPr>
              <a:t>, 2001).</a:t>
            </a:r>
            <a:endParaRPr lang="en-GB" sz="2000" dirty="0"/>
          </a:p>
        </p:txBody>
      </p:sp>
      <p:sp>
        <p:nvSpPr>
          <p:cNvPr id="8" name="7 CuadroTexto"/>
          <p:cNvSpPr txBox="1"/>
          <p:nvPr/>
        </p:nvSpPr>
        <p:spPr>
          <a:xfrm>
            <a:off x="251520" y="2636912"/>
            <a:ext cx="7920880" cy="1292662"/>
          </a:xfrm>
          <a:prstGeom prst="rect">
            <a:avLst/>
          </a:prstGeom>
          <a:noFill/>
        </p:spPr>
        <p:txBody>
          <a:bodyPr wrap="square" rtlCol="0">
            <a:spAutoFit/>
          </a:bodyPr>
          <a:lstStyle/>
          <a:p>
            <a:pPr algn="just"/>
            <a:r>
              <a:rPr lang="es-AR" sz="2000" dirty="0">
                <a:latin typeface="Times New Roman" pitchFamily="18" charset="0"/>
                <a:cs typeface="Times New Roman" pitchFamily="18" charset="0"/>
              </a:rPr>
              <a:t>La propiedad básica de los datos espacialmente </a:t>
            </a:r>
            <a:r>
              <a:rPr lang="es-AR" sz="2000" dirty="0" err="1">
                <a:latin typeface="Times New Roman" pitchFamily="18" charset="0"/>
                <a:cs typeface="Times New Roman" pitchFamily="18" charset="0"/>
              </a:rPr>
              <a:t>autocorrelacionados</a:t>
            </a:r>
            <a:r>
              <a:rPr lang="es-AR" sz="2000" dirty="0">
                <a:latin typeface="Times New Roman" pitchFamily="18" charset="0"/>
                <a:cs typeface="Times New Roman" pitchFamily="18" charset="0"/>
              </a:rPr>
              <a:t> es que no existe aleatoriedad en el espacio sino que están espacialmente relacionados entre sí (Lee y Wong, 2001).</a:t>
            </a:r>
          </a:p>
          <a:p>
            <a:endParaRPr lang="en-GB" dirty="0"/>
          </a:p>
        </p:txBody>
      </p:sp>
      <p:sp>
        <p:nvSpPr>
          <p:cNvPr id="10" name="9 CuadroTexto"/>
          <p:cNvSpPr txBox="1"/>
          <p:nvPr/>
        </p:nvSpPr>
        <p:spPr>
          <a:xfrm>
            <a:off x="251520" y="3929574"/>
            <a:ext cx="7920880" cy="1015663"/>
          </a:xfrm>
          <a:prstGeom prst="rect">
            <a:avLst/>
          </a:prstGeom>
          <a:noFill/>
        </p:spPr>
        <p:txBody>
          <a:bodyPr wrap="square" rtlCol="0">
            <a:spAutoFit/>
          </a:bodyPr>
          <a:lstStyle/>
          <a:p>
            <a:pPr algn="just"/>
            <a:r>
              <a:rPr lang="es-AR" sz="2000" dirty="0">
                <a:latin typeface="Times New Roman" pitchFamily="18" charset="0"/>
                <a:cs typeface="Times New Roman" pitchFamily="18" charset="0"/>
              </a:rPr>
              <a:t>E</a:t>
            </a:r>
            <a:r>
              <a:rPr lang="es-AR" sz="2000" dirty="0" smtClean="0">
                <a:latin typeface="Times New Roman" pitchFamily="18" charset="0"/>
                <a:cs typeface="Times New Roman" pitchFamily="18" charset="0"/>
              </a:rPr>
              <a:t>s </a:t>
            </a:r>
            <a:r>
              <a:rPr lang="es-AR" sz="2000" dirty="0">
                <a:latin typeface="Times New Roman" pitchFamily="18" charset="0"/>
                <a:cs typeface="Times New Roman" pitchFamily="18" charset="0"/>
              </a:rPr>
              <a:t>multidireccional, una región o zona puede estar afectada por aquellas que son contiguas y también por otras que no lo sean. Se pueden dar relaciones de dependencia mutua entre ellas. (</a:t>
            </a:r>
            <a:r>
              <a:rPr lang="es-AR" sz="2000" dirty="0" err="1">
                <a:latin typeface="Times New Roman" pitchFamily="18" charset="0"/>
                <a:cs typeface="Times New Roman" pitchFamily="18" charset="0"/>
              </a:rPr>
              <a:t>Anselin</a:t>
            </a:r>
            <a:r>
              <a:rPr lang="es-AR" sz="2000" dirty="0">
                <a:latin typeface="Times New Roman" pitchFamily="18" charset="0"/>
                <a:cs typeface="Times New Roman" pitchFamily="18" charset="0"/>
              </a:rPr>
              <a:t> y </a:t>
            </a:r>
            <a:r>
              <a:rPr lang="es-AR" sz="2000" dirty="0" err="1">
                <a:latin typeface="Times New Roman" pitchFamily="18" charset="0"/>
                <a:cs typeface="Times New Roman" pitchFamily="18" charset="0"/>
              </a:rPr>
              <a:t>Griffith</a:t>
            </a:r>
            <a:r>
              <a:rPr lang="es-AR" sz="2000" dirty="0">
                <a:latin typeface="Times New Roman" pitchFamily="18" charset="0"/>
                <a:cs typeface="Times New Roman" pitchFamily="18" charset="0"/>
              </a:rPr>
              <a:t>, 1988)</a:t>
            </a:r>
            <a:endParaRPr lang="en-GB" sz="2000" dirty="0"/>
          </a:p>
        </p:txBody>
      </p:sp>
    </p:spTree>
    <p:extLst>
      <p:ext uri="{BB962C8B-B14F-4D97-AF65-F5344CB8AC3E}">
        <p14:creationId xmlns:p14="http://schemas.microsoft.com/office/powerpoint/2010/main" val="29230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Rectángulo"/>
          <p:cNvSpPr/>
          <p:nvPr/>
        </p:nvSpPr>
        <p:spPr>
          <a:xfrm>
            <a:off x="755576" y="2420888"/>
            <a:ext cx="7272808" cy="2554545"/>
          </a:xfrm>
          <a:prstGeom prst="rect">
            <a:avLst/>
          </a:prstGeom>
        </p:spPr>
        <p:txBody>
          <a:bodyPr wrap="square">
            <a:spAutoFit/>
          </a:bodyPr>
          <a:lstStyle/>
          <a:p>
            <a:pPr marL="285750" indent="-285750">
              <a:buFont typeface="Wingdings" pitchFamily="2" charset="2"/>
              <a:buChar char="Ø"/>
            </a:pPr>
            <a:r>
              <a:rPr lang="es-AR" sz="2000" dirty="0" smtClean="0">
                <a:latin typeface="Times New Roman" pitchFamily="18" charset="0"/>
                <a:cs typeface="Times New Roman" pitchFamily="18" charset="0"/>
              </a:rPr>
              <a:t> </a:t>
            </a:r>
            <a:r>
              <a:rPr lang="es-AR" sz="2000" dirty="0">
                <a:latin typeface="Times New Roman" pitchFamily="18" charset="0"/>
                <a:cs typeface="Times New Roman" pitchFamily="18" charset="0"/>
              </a:rPr>
              <a:t>Los centros que se encuentran a distancia menor de una distancia </a:t>
            </a:r>
            <a:r>
              <a:rPr lang="es-AR" sz="2000" dirty="0" err="1">
                <a:latin typeface="Times New Roman" pitchFamily="18" charset="0"/>
                <a:cs typeface="Times New Roman" pitchFamily="18" charset="0"/>
              </a:rPr>
              <a:t>euclídea</a:t>
            </a:r>
            <a:r>
              <a:rPr lang="es-AR" sz="2000" dirty="0">
                <a:latin typeface="Times New Roman" pitchFamily="18" charset="0"/>
                <a:cs typeface="Times New Roman" pitchFamily="18" charset="0"/>
              </a:rPr>
              <a:t> </a:t>
            </a:r>
            <a:r>
              <a:rPr lang="es-AR" sz="2000" i="1" dirty="0">
                <a:latin typeface="Times New Roman" pitchFamily="18" charset="0"/>
                <a:cs typeface="Times New Roman" pitchFamily="18" charset="0"/>
              </a:rPr>
              <a:t>d </a:t>
            </a:r>
            <a:r>
              <a:rPr lang="es-AR" sz="2000" dirty="0">
                <a:latin typeface="Times New Roman" pitchFamily="18" charset="0"/>
                <a:cs typeface="Times New Roman" pitchFamily="18" charset="0"/>
              </a:rPr>
              <a:t>fijada, son vecinos</a:t>
            </a:r>
            <a:r>
              <a:rPr lang="es-AR" sz="2000" dirty="0" smtClean="0">
                <a:latin typeface="Times New Roman" pitchFamily="18" charset="0"/>
                <a:cs typeface="Times New Roman" pitchFamily="18" charset="0"/>
              </a:rPr>
              <a:t>.</a:t>
            </a:r>
          </a:p>
          <a:p>
            <a:endParaRPr lang="es-AR" sz="2000" dirty="0">
              <a:latin typeface="Times New Roman" pitchFamily="18" charset="0"/>
              <a:cs typeface="Times New Roman" pitchFamily="18" charset="0"/>
            </a:endParaRPr>
          </a:p>
          <a:p>
            <a:pPr marL="285750" indent="-285750">
              <a:buFont typeface="Wingdings" pitchFamily="2" charset="2"/>
              <a:buChar char="Ø"/>
            </a:pPr>
            <a:r>
              <a:rPr lang="es-AR" sz="2000" dirty="0" smtClean="0">
                <a:latin typeface="Times New Roman" pitchFamily="18" charset="0"/>
                <a:cs typeface="Times New Roman" pitchFamily="18" charset="0"/>
              </a:rPr>
              <a:t> </a:t>
            </a:r>
            <a:r>
              <a:rPr lang="es-AR" sz="2000" dirty="0">
                <a:latin typeface="Times New Roman" pitchFamily="18" charset="0"/>
                <a:cs typeface="Times New Roman" pitchFamily="18" charset="0"/>
              </a:rPr>
              <a:t>Cada uno de los centros es vecino de los </a:t>
            </a:r>
            <a:r>
              <a:rPr lang="es-AR" sz="2000" i="1" dirty="0">
                <a:latin typeface="Times New Roman" pitchFamily="18" charset="0"/>
                <a:cs typeface="Times New Roman" pitchFamily="18" charset="0"/>
              </a:rPr>
              <a:t>k</a:t>
            </a:r>
            <a:r>
              <a:rPr lang="es-AR" sz="2000" dirty="0">
                <a:latin typeface="Times New Roman" pitchFamily="18" charset="0"/>
                <a:cs typeface="Times New Roman" pitchFamily="18" charset="0"/>
              </a:rPr>
              <a:t>-vértices más cercanos a él</a:t>
            </a:r>
            <a:r>
              <a:rPr lang="es-AR" sz="2000" dirty="0" smtClean="0">
                <a:latin typeface="Times New Roman" pitchFamily="18" charset="0"/>
                <a:cs typeface="Times New Roman" pitchFamily="18" charset="0"/>
              </a:rPr>
              <a:t>.</a:t>
            </a:r>
          </a:p>
          <a:p>
            <a:endParaRPr lang="es-AR" sz="2000" dirty="0">
              <a:latin typeface="Times New Roman" pitchFamily="18" charset="0"/>
              <a:cs typeface="Times New Roman" pitchFamily="18" charset="0"/>
            </a:endParaRPr>
          </a:p>
          <a:p>
            <a:pPr marL="285750" indent="-285750">
              <a:buFont typeface="Wingdings" pitchFamily="2" charset="2"/>
              <a:buChar char="Ø"/>
            </a:pPr>
            <a:r>
              <a:rPr lang="es-AR" sz="2000" dirty="0" smtClean="0">
                <a:latin typeface="Times New Roman" pitchFamily="18" charset="0"/>
                <a:cs typeface="Times New Roman" pitchFamily="18" charset="0"/>
              </a:rPr>
              <a:t> </a:t>
            </a:r>
            <a:r>
              <a:rPr lang="es-AR" sz="2000" dirty="0">
                <a:latin typeface="Times New Roman" pitchFamily="18" charset="0"/>
                <a:cs typeface="Times New Roman" pitchFamily="18" charset="0"/>
              </a:rPr>
              <a:t>Los centros de zonas limítrofes son vecinos, independientemente de la distancia existente entre ellos</a:t>
            </a:r>
            <a:r>
              <a:rPr lang="es-AR" dirty="0" smtClean="0">
                <a:latin typeface="Times New Roman" pitchFamily="18" charset="0"/>
                <a:cs typeface="Times New Roman" pitchFamily="18" charset="0"/>
              </a:rPr>
              <a:t>.</a:t>
            </a:r>
            <a:endParaRPr lang="es-AR"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 name="5 CuadroTexto"/>
              <p:cNvSpPr txBox="1"/>
              <p:nvPr/>
            </p:nvSpPr>
            <p:spPr>
              <a:xfrm>
                <a:off x="827584" y="548680"/>
                <a:ext cx="7056784" cy="461665"/>
              </a:xfrm>
              <a:prstGeom prst="rect">
                <a:avLst/>
              </a:prstGeom>
              <a:noFill/>
            </p:spPr>
            <p:txBody>
              <a:bodyPr wrap="square" rtlCol="0">
                <a:spAutoFit/>
              </a:bodyPr>
              <a:lstStyle/>
              <a:p>
                <a:pPr algn="ctr"/>
                <a:r>
                  <a:rPr lang="es-AR" sz="2400" b="1" u="sng" dirty="0" smtClean="0">
                    <a:solidFill>
                      <a:srgbClr val="C00000"/>
                    </a:solidFill>
                    <a:latin typeface="Times New Roman" pitchFamily="18" charset="0"/>
                    <a:cs typeface="Times New Roman" pitchFamily="18" charset="0"/>
                  </a:rPr>
                  <a:t>Estructura de Vecinos  </a:t>
                </a:r>
                <a14:m>
                  <m:oMath xmlns:m="http://schemas.openxmlformats.org/officeDocument/2006/math">
                    <m:r>
                      <a:rPr lang="es-AR" sz="2400" b="1" i="0" u="sng" smtClean="0">
                        <a:solidFill>
                          <a:srgbClr val="C00000"/>
                        </a:solidFill>
                        <a:latin typeface="Cambria Math"/>
                        <a:cs typeface="Times New Roman" pitchFamily="18" charset="0"/>
                      </a:rPr>
                      <m:t>(</m:t>
                    </m:r>
                    <m:sSub>
                      <m:sSubPr>
                        <m:ctrlPr>
                          <a:rPr lang="es-AR" sz="2400" b="1" i="1" u="sng" smtClean="0">
                            <a:solidFill>
                              <a:srgbClr val="C00000"/>
                            </a:solidFill>
                            <a:latin typeface="Cambria Math"/>
                            <a:cs typeface="Times New Roman" pitchFamily="18" charset="0"/>
                          </a:rPr>
                        </m:ctrlPr>
                      </m:sSubPr>
                      <m:e>
                        <m:r>
                          <a:rPr lang="es-AR" sz="2400" b="1" i="1" u="sng" smtClean="0">
                            <a:solidFill>
                              <a:srgbClr val="C00000"/>
                            </a:solidFill>
                            <a:latin typeface="Cambria Math"/>
                            <a:cs typeface="Times New Roman" pitchFamily="18" charset="0"/>
                          </a:rPr>
                          <m:t>𝑺</m:t>
                        </m:r>
                      </m:e>
                      <m:sub>
                        <m:r>
                          <a:rPr lang="es-AR" sz="2400" b="1" i="1" u="sng" smtClean="0">
                            <a:solidFill>
                              <a:srgbClr val="C00000"/>
                            </a:solidFill>
                            <a:latin typeface="Cambria Math"/>
                            <a:cs typeface="Times New Roman" pitchFamily="18" charset="0"/>
                          </a:rPr>
                          <m:t>𝒊</m:t>
                        </m:r>
                      </m:sub>
                    </m:sSub>
                  </m:oMath>
                </a14:m>
                <a:r>
                  <a:rPr lang="es-AR" sz="2400" b="1" u="sng" dirty="0" smtClean="0">
                    <a:solidFill>
                      <a:srgbClr val="C00000"/>
                    </a:solidFill>
                    <a:latin typeface="Times New Roman" pitchFamily="18" charset="0"/>
                    <a:cs typeface="Times New Roman" pitchFamily="18" charset="0"/>
                  </a:rPr>
                  <a:t> </a:t>
                </a:r>
                <a:r>
                  <a:rPr lang="es-AR" sz="2400" b="1" u="sng" dirty="0" smtClean="0">
                    <a:solidFill>
                      <a:srgbClr val="C00000"/>
                    </a:solidFill>
                    <a:latin typeface="Times New Roman" pitchFamily="18" charset="0"/>
                    <a:cs typeface="Times New Roman" pitchFamily="18" charset="0"/>
                  </a:rPr>
                  <a:t>)</a:t>
                </a:r>
                <a:endParaRPr lang="en-GB" sz="2400" b="1" u="sng" dirty="0">
                  <a:solidFill>
                    <a:srgbClr val="C00000"/>
                  </a:solidFill>
                  <a:latin typeface="Times New Roman" pitchFamily="18" charset="0"/>
                  <a:cs typeface="Times New Roman" pitchFamily="18" charset="0"/>
                </a:endParaRPr>
              </a:p>
            </p:txBody>
          </p:sp>
        </mc:Choice>
        <mc:Fallback>
          <p:sp>
            <p:nvSpPr>
              <p:cNvPr id="6" name="5 CuadroTexto"/>
              <p:cNvSpPr txBox="1">
                <a:spLocks noRot="1" noChangeAspect="1" noMove="1" noResize="1" noEditPoints="1" noAdjustHandles="1" noChangeArrowheads="1" noChangeShapeType="1" noTextEdit="1"/>
              </p:cNvSpPr>
              <p:nvPr/>
            </p:nvSpPr>
            <p:spPr>
              <a:xfrm>
                <a:off x="827584" y="548680"/>
                <a:ext cx="7056784" cy="461665"/>
              </a:xfrm>
              <a:prstGeom prst="rect">
                <a:avLst/>
              </a:prstGeom>
              <a:blipFill rotWithShape="1">
                <a:blip r:embed="rId2"/>
                <a:stretch>
                  <a:fillRect t="-10526" b="-28947"/>
                </a:stretch>
              </a:blipFill>
            </p:spPr>
            <p:txBody>
              <a:bodyPr/>
              <a:lstStyle/>
              <a:p>
                <a:r>
                  <a:rPr lang="en-GB">
                    <a:noFill/>
                  </a:rPr>
                  <a:t> </a:t>
                </a:r>
              </a:p>
            </p:txBody>
          </p:sp>
        </mc:Fallback>
      </mc:AlternateContent>
      <p:sp>
        <p:nvSpPr>
          <p:cNvPr id="7" name="6 CuadroTexto"/>
          <p:cNvSpPr txBox="1"/>
          <p:nvPr/>
        </p:nvSpPr>
        <p:spPr>
          <a:xfrm>
            <a:off x="755576" y="1412776"/>
            <a:ext cx="7272808" cy="830997"/>
          </a:xfrm>
          <a:prstGeom prst="rect">
            <a:avLst/>
          </a:prstGeom>
          <a:noFill/>
        </p:spPr>
        <p:txBody>
          <a:bodyPr wrap="square" rtlCol="0">
            <a:spAutoFit/>
          </a:bodyPr>
          <a:lstStyle/>
          <a:p>
            <a:r>
              <a:rPr lang="es-AR" sz="2400" dirty="0">
                <a:latin typeface="Times New Roman" pitchFamily="18" charset="0"/>
                <a:cs typeface="Times New Roman" pitchFamily="18" charset="0"/>
              </a:rPr>
              <a:t>Para indicar la vecindad existen distintos criterios, entre </a:t>
            </a:r>
            <a:r>
              <a:rPr lang="es-AR" sz="2400" dirty="0" smtClean="0">
                <a:latin typeface="Times New Roman" pitchFamily="18" charset="0"/>
                <a:cs typeface="Times New Roman" pitchFamily="18" charset="0"/>
              </a:rPr>
              <a:t>ellos</a:t>
            </a:r>
            <a:endParaRPr lang="es-AR" sz="2400" dirty="0">
              <a:latin typeface="Times New Roman" pitchFamily="18" charset="0"/>
              <a:cs typeface="Times New Roman" pitchFamily="18" charset="0"/>
            </a:endParaRPr>
          </a:p>
        </p:txBody>
      </p:sp>
    </p:spTree>
    <p:extLst>
      <p:ext uri="{BB962C8B-B14F-4D97-AF65-F5344CB8AC3E}">
        <p14:creationId xmlns:p14="http://schemas.microsoft.com/office/powerpoint/2010/main" val="40906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mc:AlternateContent xmlns:mc="http://schemas.openxmlformats.org/markup-compatibility/2006" xmlns:a14="http://schemas.microsoft.com/office/drawing/2010/main">
        <mc:Choice Requires="a14">
          <p:sp>
            <p:nvSpPr>
              <p:cNvPr id="5" name="4 CuadroTexto"/>
              <p:cNvSpPr txBox="1"/>
              <p:nvPr/>
            </p:nvSpPr>
            <p:spPr>
              <a:xfrm>
                <a:off x="914550" y="300470"/>
                <a:ext cx="7056784" cy="461665"/>
              </a:xfrm>
              <a:prstGeom prst="rect">
                <a:avLst/>
              </a:prstGeom>
              <a:noFill/>
            </p:spPr>
            <p:txBody>
              <a:bodyPr wrap="square" rtlCol="0">
                <a:spAutoFit/>
              </a:bodyPr>
              <a:lstStyle/>
              <a:p>
                <a:pPr algn="ctr"/>
                <a:r>
                  <a:rPr lang="es-AR" sz="2400" b="1" u="sng" dirty="0" smtClean="0">
                    <a:solidFill>
                      <a:srgbClr val="C00000"/>
                    </a:solidFill>
                    <a:latin typeface="Times New Roman" pitchFamily="18" charset="0"/>
                    <a:cs typeface="Times New Roman" pitchFamily="18" charset="0"/>
                  </a:rPr>
                  <a:t>Estructura de Vecinos  </a:t>
                </a:r>
                <a14:m>
                  <m:oMath xmlns:m="http://schemas.openxmlformats.org/officeDocument/2006/math">
                    <m:r>
                      <a:rPr lang="es-AR" sz="2400" b="1" i="0" u="sng" smtClean="0">
                        <a:solidFill>
                          <a:srgbClr val="C00000"/>
                        </a:solidFill>
                        <a:latin typeface="Cambria Math"/>
                        <a:cs typeface="Times New Roman" pitchFamily="18" charset="0"/>
                      </a:rPr>
                      <m:t>(</m:t>
                    </m:r>
                    <m:sSub>
                      <m:sSubPr>
                        <m:ctrlPr>
                          <a:rPr lang="es-AR" sz="2400" b="1" i="1" u="sng" smtClean="0">
                            <a:solidFill>
                              <a:srgbClr val="C00000"/>
                            </a:solidFill>
                            <a:latin typeface="Cambria Math"/>
                            <a:cs typeface="Times New Roman" pitchFamily="18" charset="0"/>
                          </a:rPr>
                        </m:ctrlPr>
                      </m:sSubPr>
                      <m:e>
                        <m:r>
                          <a:rPr lang="es-AR" sz="2400" b="1" i="1" u="sng" smtClean="0">
                            <a:solidFill>
                              <a:srgbClr val="C00000"/>
                            </a:solidFill>
                            <a:latin typeface="Cambria Math"/>
                            <a:cs typeface="Times New Roman" pitchFamily="18" charset="0"/>
                          </a:rPr>
                          <m:t>𝑺</m:t>
                        </m:r>
                      </m:e>
                      <m:sub>
                        <m:r>
                          <a:rPr lang="es-AR" sz="2400" b="1" i="1" u="sng" smtClean="0">
                            <a:solidFill>
                              <a:srgbClr val="C00000"/>
                            </a:solidFill>
                            <a:latin typeface="Cambria Math"/>
                            <a:cs typeface="Times New Roman" pitchFamily="18" charset="0"/>
                          </a:rPr>
                          <m:t>𝒊</m:t>
                        </m:r>
                      </m:sub>
                    </m:sSub>
                  </m:oMath>
                </a14:m>
                <a:r>
                  <a:rPr lang="es-AR" sz="2400" b="1" u="sng" dirty="0" smtClean="0">
                    <a:solidFill>
                      <a:srgbClr val="C00000"/>
                    </a:solidFill>
                    <a:latin typeface="Times New Roman" pitchFamily="18" charset="0"/>
                    <a:cs typeface="Times New Roman" pitchFamily="18" charset="0"/>
                  </a:rPr>
                  <a:t> ) aplicando GRAFOS</a:t>
                </a:r>
                <a:endParaRPr lang="en-GB" sz="2400" b="1" u="sng" dirty="0">
                  <a:solidFill>
                    <a:srgbClr val="C00000"/>
                  </a:solidFill>
                  <a:latin typeface="Times New Roman" pitchFamily="18" charset="0"/>
                  <a:cs typeface="Times New Roman" pitchFamily="18" charset="0"/>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914550" y="300470"/>
                <a:ext cx="7056784" cy="461665"/>
              </a:xfrm>
              <a:prstGeom prst="rect">
                <a:avLst/>
              </a:prstGeom>
              <a:blipFill rotWithShape="1">
                <a:blip r:embed="rId2"/>
                <a:stretch>
                  <a:fillRect t="-10526" b="-28947"/>
                </a:stretch>
              </a:blipFill>
            </p:spPr>
            <p:txBody>
              <a:bodyPr/>
              <a:lstStyle/>
              <a:p>
                <a:r>
                  <a:rPr lang="en-GB">
                    <a:noFill/>
                  </a:rPr>
                  <a:t> </a:t>
                </a:r>
              </a:p>
            </p:txBody>
          </p:sp>
        </mc:Fallback>
      </mc:AlternateContent>
      <p:sp>
        <p:nvSpPr>
          <p:cNvPr id="6" name="3 CuadroTexto"/>
          <p:cNvSpPr txBox="1">
            <a:spLocks noChangeArrowheads="1"/>
          </p:cNvSpPr>
          <p:nvPr/>
        </p:nvSpPr>
        <p:spPr bwMode="auto">
          <a:xfrm>
            <a:off x="483097" y="812258"/>
            <a:ext cx="74882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AR" dirty="0">
                <a:latin typeface="Times New Roman" pitchFamily="18" charset="0"/>
                <a:cs typeface="Times New Roman" pitchFamily="18" charset="0"/>
              </a:rPr>
              <a:t>Puede construirse un </a:t>
            </a:r>
            <a:r>
              <a:rPr lang="es-AR" b="1" u="sng" dirty="0">
                <a:solidFill>
                  <a:srgbClr val="C00000"/>
                </a:solidFill>
                <a:latin typeface="Times New Roman" pitchFamily="18" charset="0"/>
                <a:cs typeface="Times New Roman" pitchFamily="18" charset="0"/>
              </a:rPr>
              <a:t>grafo dirigido</a:t>
            </a:r>
            <a:r>
              <a:rPr lang="es-AR" b="1" dirty="0">
                <a:solidFill>
                  <a:srgbClr val="C00000"/>
                </a:solidFill>
                <a:latin typeface="Times New Roman" pitchFamily="18" charset="0"/>
                <a:cs typeface="Times New Roman" pitchFamily="18" charset="0"/>
              </a:rPr>
              <a:t> </a:t>
            </a:r>
            <a:r>
              <a:rPr lang="es-AR" dirty="0">
                <a:latin typeface="Times New Roman" pitchFamily="18" charset="0"/>
                <a:cs typeface="Times New Roman" pitchFamily="18" charset="0"/>
              </a:rPr>
              <a:t>o un </a:t>
            </a:r>
            <a:r>
              <a:rPr lang="es-AR" b="1" u="sng" dirty="0">
                <a:solidFill>
                  <a:srgbClr val="C00000"/>
                </a:solidFill>
                <a:latin typeface="Times New Roman" pitchFamily="18" charset="0"/>
                <a:cs typeface="Times New Roman" pitchFamily="18" charset="0"/>
              </a:rPr>
              <a:t>grafo no dirigido</a:t>
            </a:r>
            <a:r>
              <a:rPr lang="es-AR" b="1" dirty="0">
                <a:solidFill>
                  <a:srgbClr val="C00000"/>
                </a:solidFill>
                <a:latin typeface="Times New Roman" pitchFamily="18" charset="0"/>
                <a:cs typeface="Times New Roman" pitchFamily="18" charset="0"/>
              </a:rPr>
              <a:t> </a:t>
            </a:r>
            <a:r>
              <a:rPr lang="es-AR" dirty="0">
                <a:latin typeface="Times New Roman" pitchFamily="18" charset="0"/>
                <a:cs typeface="Times New Roman" pitchFamily="18" charset="0"/>
              </a:rPr>
              <a:t>que represente las relaciones de vecindad entre los vértices </a:t>
            </a:r>
            <a:r>
              <a:rPr lang="es-AR" dirty="0" smtClean="0">
                <a:latin typeface="Times New Roman" pitchFamily="18" charset="0"/>
                <a:cs typeface="Times New Roman" pitchFamily="18" charset="0"/>
              </a:rPr>
              <a:t>elegidos (</a:t>
            </a:r>
            <a:r>
              <a:rPr lang="es-AR" dirty="0" err="1" smtClean="0">
                <a:latin typeface="Times New Roman" pitchFamily="18" charset="0"/>
                <a:cs typeface="Times New Roman" pitchFamily="18" charset="0"/>
              </a:rPr>
              <a:t>Centroide</a:t>
            </a:r>
            <a:r>
              <a:rPr lang="es-AR" dirty="0" smtClean="0">
                <a:latin typeface="Times New Roman" pitchFamily="18" charset="0"/>
                <a:cs typeface="Times New Roman" pitchFamily="18" charset="0"/>
              </a:rPr>
              <a:t> de cada área programática) </a:t>
            </a:r>
            <a:r>
              <a:rPr lang="es-AR" dirty="0">
                <a:latin typeface="Times New Roman" pitchFamily="18" charset="0"/>
                <a:cs typeface="Times New Roman" pitchFamily="18" charset="0"/>
              </a:rPr>
              <a:t>como representantes de las distintas zonas.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028" t="16360" r="27602" b="6250"/>
          <a:stretch/>
        </p:blipFill>
        <p:spPr bwMode="auto">
          <a:xfrm>
            <a:off x="2472734" y="1844824"/>
            <a:ext cx="4079551" cy="474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34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708" y="116632"/>
            <a:ext cx="7620000" cy="706438"/>
          </a:xfrm>
        </p:spPr>
        <p:txBody>
          <a:bodyPr>
            <a:normAutofit fontScale="90000"/>
          </a:bodyPr>
          <a:lstStyle/>
          <a:p>
            <a:pPr eaLnBrk="1" fontAlgn="auto" hangingPunct="1">
              <a:spcAft>
                <a:spcPts val="0"/>
              </a:spcAft>
              <a:defRPr/>
            </a:pPr>
            <a:r>
              <a:rPr lang="es-AR" sz="2400" b="1" dirty="0" smtClean="0">
                <a:solidFill>
                  <a:srgbClr val="C00000"/>
                </a:solidFill>
                <a:latin typeface="Times New Roman" pitchFamily="18" charset="0"/>
                <a:cs typeface="Times New Roman" pitchFamily="18" charset="0"/>
              </a:rPr>
              <a:t>Triangulación de </a:t>
            </a:r>
            <a:r>
              <a:rPr lang="es-AR" sz="2400" b="1" dirty="0" err="1" smtClean="0">
                <a:solidFill>
                  <a:srgbClr val="C00000"/>
                </a:solidFill>
                <a:latin typeface="Times New Roman" pitchFamily="18" charset="0"/>
                <a:cs typeface="Times New Roman" pitchFamily="18" charset="0"/>
              </a:rPr>
              <a:t>Delaunay</a:t>
            </a:r>
            <a:r>
              <a:rPr lang="es-AR" sz="2400" b="1" dirty="0" smtClean="0">
                <a:solidFill>
                  <a:srgbClr val="C00000"/>
                </a:solidFill>
                <a:latin typeface="Times New Roman" pitchFamily="18" charset="0"/>
                <a:cs typeface="Times New Roman" pitchFamily="18" charset="0"/>
              </a:rPr>
              <a:t>  </a:t>
            </a:r>
            <a:br>
              <a:rPr lang="es-AR" sz="2400" b="1" dirty="0" smtClean="0">
                <a:solidFill>
                  <a:srgbClr val="C00000"/>
                </a:solidFill>
                <a:latin typeface="Times New Roman" pitchFamily="18" charset="0"/>
                <a:cs typeface="Times New Roman" pitchFamily="18" charset="0"/>
              </a:rPr>
            </a:br>
            <a:r>
              <a:rPr lang="es-AR" sz="2400" b="1" dirty="0" smtClean="0">
                <a:solidFill>
                  <a:srgbClr val="C00000"/>
                </a:solidFill>
                <a:latin typeface="Times New Roman" pitchFamily="18" charset="0"/>
                <a:cs typeface="Times New Roman" pitchFamily="18" charset="0"/>
              </a:rPr>
              <a:t>Introducido en  1934  por  </a:t>
            </a:r>
            <a:r>
              <a:rPr lang="es-ES" sz="2400" b="1" dirty="0" smtClean="0">
                <a:solidFill>
                  <a:srgbClr val="C00000"/>
                </a:solidFill>
                <a:latin typeface="Times New Roman" pitchFamily="18" charset="0"/>
                <a:cs typeface="Times New Roman" pitchFamily="18" charset="0"/>
              </a:rPr>
              <a:t>Boris </a:t>
            </a:r>
            <a:r>
              <a:rPr lang="es-ES" sz="2400" b="1" dirty="0" err="1">
                <a:solidFill>
                  <a:srgbClr val="C00000"/>
                </a:solidFill>
                <a:latin typeface="Times New Roman" pitchFamily="18" charset="0"/>
                <a:cs typeface="Times New Roman" pitchFamily="18" charset="0"/>
              </a:rPr>
              <a:t>Nikolaevich</a:t>
            </a:r>
            <a:r>
              <a:rPr lang="es-ES" sz="2400" b="1" dirty="0">
                <a:solidFill>
                  <a:srgbClr val="C00000"/>
                </a:solidFill>
                <a:latin typeface="Times New Roman" pitchFamily="18" charset="0"/>
                <a:cs typeface="Times New Roman" pitchFamily="18" charset="0"/>
              </a:rPr>
              <a:t> (1890-1980)</a:t>
            </a:r>
            <a:endParaRPr lang="es-AR" sz="2400" b="1" dirty="0">
              <a:solidFill>
                <a:srgbClr val="C0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509972" y="2111644"/>
            <a:ext cx="7620000" cy="2541492"/>
          </a:xfrm>
        </p:spPr>
        <p:txBody>
          <a:bodyPr>
            <a:normAutofit/>
          </a:bodyPr>
          <a:lstStyle/>
          <a:p>
            <a:pPr marL="114300" lvl="0" indent="0" algn="just">
              <a:buNone/>
            </a:pPr>
            <a:r>
              <a:rPr lang="es-ES" sz="1800" dirty="0" smtClean="0">
                <a:latin typeface="Times New Roman" pitchFamily="18" charset="0"/>
                <a:cs typeface="Times New Roman" pitchFamily="18" charset="0"/>
              </a:rPr>
              <a:t>Dado un conjunto de puntos, al hacer la  TD </a:t>
            </a:r>
            <a:r>
              <a:rPr lang="es-AR" sz="1800" dirty="0" smtClean="0">
                <a:latin typeface="Times New Roman" pitchFamily="18" charset="0"/>
                <a:cs typeface="Times New Roman" pitchFamily="18" charset="0"/>
              </a:rPr>
              <a:t>quedan todos </a:t>
            </a:r>
            <a:r>
              <a:rPr lang="es-AR" sz="1800" dirty="0">
                <a:latin typeface="Times New Roman" pitchFamily="18" charset="0"/>
                <a:cs typeface="Times New Roman" pitchFamily="18" charset="0"/>
              </a:rPr>
              <a:t>los puntos </a:t>
            </a:r>
            <a:r>
              <a:rPr lang="es-AR" sz="1800" dirty="0" smtClean="0">
                <a:latin typeface="Times New Roman" pitchFamily="18" charset="0"/>
                <a:cs typeface="Times New Roman" pitchFamily="18" charset="0"/>
              </a:rPr>
              <a:t>conectados y </a:t>
            </a:r>
            <a:r>
              <a:rPr lang="es-AR" sz="1800" dirty="0">
                <a:latin typeface="Times New Roman" pitchFamily="18" charset="0"/>
                <a:cs typeface="Times New Roman" pitchFamily="18" charset="0"/>
              </a:rPr>
              <a:t>forman el mayor número de triángulos posibles sin que se crucen sus aristas </a:t>
            </a:r>
            <a:r>
              <a:rPr lang="es-AR" sz="1800" dirty="0" smtClean="0">
                <a:latin typeface="Times New Roman" pitchFamily="18" charset="0"/>
                <a:cs typeface="Times New Roman" pitchFamily="18" charset="0"/>
              </a:rPr>
              <a:t>, es un grafo </a:t>
            </a:r>
            <a:r>
              <a:rPr lang="es-AR" sz="1800" dirty="0" err="1" smtClean="0">
                <a:latin typeface="Times New Roman" pitchFamily="18" charset="0"/>
                <a:cs typeface="Times New Roman" pitchFamily="18" charset="0"/>
              </a:rPr>
              <a:t>planar</a:t>
            </a:r>
            <a:r>
              <a:rPr lang="es-AR" sz="1800" dirty="0" smtClean="0">
                <a:latin typeface="Times New Roman" pitchFamily="18" charset="0"/>
                <a:cs typeface="Times New Roman" pitchFamily="18" charset="0"/>
              </a:rPr>
              <a:t> y cordal.</a:t>
            </a:r>
          </a:p>
          <a:p>
            <a:pPr marL="114300" indent="0" algn="just" eaLnBrk="1" hangingPunct="1">
              <a:buFont typeface="Arial" charset="0"/>
              <a:buNone/>
            </a:pPr>
            <a:r>
              <a:rPr lang="es-ES" sz="1800" dirty="0" smtClean="0">
                <a:latin typeface="Times New Roman" pitchFamily="18" charset="0"/>
                <a:cs typeface="Times New Roman" pitchFamily="18" charset="0"/>
              </a:rPr>
              <a:t>Este conjunto de triángulos cumple la siguiente condición (llamada condición de </a:t>
            </a:r>
            <a:r>
              <a:rPr lang="es-ES" sz="1800" dirty="0" err="1" smtClean="0">
                <a:latin typeface="Times New Roman" pitchFamily="18" charset="0"/>
                <a:cs typeface="Times New Roman" pitchFamily="18" charset="0"/>
              </a:rPr>
              <a:t>Delaunay</a:t>
            </a:r>
            <a:r>
              <a:rPr lang="es-ES" sz="1800" dirty="0" smtClean="0">
                <a:latin typeface="Times New Roman" pitchFamily="18" charset="0"/>
                <a:cs typeface="Times New Roman" pitchFamily="18" charset="0"/>
              </a:rPr>
              <a:t>): la </a:t>
            </a:r>
            <a:r>
              <a:rPr lang="es-ES" sz="1800" dirty="0" smtClean="0">
                <a:latin typeface="Times New Roman" pitchFamily="18" charset="0"/>
                <a:cs typeface="Times New Roman" pitchFamily="18" charset="0"/>
                <a:hlinkClick r:id="rId3" action="ppaction://hlinkpres?slideindex=1&amp;slidetitle="/>
              </a:rPr>
              <a:t>circunferencia circunscripta </a:t>
            </a:r>
            <a:r>
              <a:rPr lang="es-ES" sz="1800" dirty="0" smtClean="0">
                <a:latin typeface="Times New Roman" pitchFamily="18" charset="0"/>
                <a:cs typeface="Times New Roman" pitchFamily="18" charset="0"/>
              </a:rPr>
              <a:t>de cada triángulo de la red no contiene ningún otro vértice del conjunto. </a:t>
            </a:r>
          </a:p>
          <a:p>
            <a:pPr marL="114300" indent="0" algn="just" eaLnBrk="1" hangingPunct="1">
              <a:buFont typeface="Arial" charset="0"/>
              <a:buNone/>
            </a:pPr>
            <a:r>
              <a:rPr lang="es-ES" sz="1800" dirty="0" smtClean="0">
                <a:latin typeface="Times New Roman" pitchFamily="18" charset="0"/>
                <a:cs typeface="Times New Roman" pitchFamily="18" charset="0"/>
              </a:rPr>
              <a:t>Dado un conjunto de puntos se puede triangular, pero lo importante es determinar aquellos triángulos que cumplan con la condición de </a:t>
            </a:r>
            <a:r>
              <a:rPr lang="es-ES" sz="1800" dirty="0" err="1" smtClean="0">
                <a:latin typeface="Times New Roman" pitchFamily="18" charset="0"/>
                <a:cs typeface="Times New Roman" pitchFamily="18" charset="0"/>
              </a:rPr>
              <a:t>Delaunay</a:t>
            </a:r>
            <a:r>
              <a:rPr lang="es-ES" sz="1800" dirty="0" smtClean="0">
                <a:latin typeface="Times New Roman" pitchFamily="18" charset="0"/>
                <a:cs typeface="Times New Roman" pitchFamily="18" charset="0"/>
              </a:rPr>
              <a:t>.</a:t>
            </a:r>
            <a:endParaRPr lang="es-AR" sz="1800" dirty="0" smtClean="0">
              <a:latin typeface="Times New Roman" pitchFamily="18" charset="0"/>
              <a:cs typeface="Times New Roman" pitchFamily="18" charset="0"/>
            </a:endParaRPr>
          </a:p>
        </p:txBody>
      </p:sp>
      <p:sp>
        <p:nvSpPr>
          <p:cNvPr id="4" name="3 CuadroTexto"/>
          <p:cNvSpPr txBox="1">
            <a:spLocks noChangeArrowheads="1"/>
          </p:cNvSpPr>
          <p:nvPr/>
        </p:nvSpPr>
        <p:spPr bwMode="auto">
          <a:xfrm>
            <a:off x="467544" y="908720"/>
            <a:ext cx="72694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AR" dirty="0">
                <a:latin typeface="Times New Roman" pitchFamily="18" charset="0"/>
                <a:cs typeface="Times New Roman" pitchFamily="18" charset="0"/>
              </a:rPr>
              <a:t>La triangulación de </a:t>
            </a:r>
            <a:r>
              <a:rPr lang="es-AR" dirty="0" err="1">
                <a:latin typeface="Times New Roman" pitchFamily="18" charset="0"/>
                <a:cs typeface="Times New Roman" pitchFamily="18" charset="0"/>
              </a:rPr>
              <a:t>Delaunay</a:t>
            </a:r>
            <a:r>
              <a:rPr lang="es-AR" dirty="0">
                <a:latin typeface="Times New Roman" pitchFamily="18" charset="0"/>
                <a:cs typeface="Times New Roman" pitchFamily="18" charset="0"/>
              </a:rPr>
              <a:t> </a:t>
            </a:r>
            <a:r>
              <a:rPr lang="es-AR" dirty="0" smtClean="0">
                <a:latin typeface="Times New Roman" pitchFamily="18" charset="0"/>
                <a:cs typeface="Times New Roman" pitchFamily="18" charset="0"/>
              </a:rPr>
              <a:t>(TD) es </a:t>
            </a:r>
            <a:r>
              <a:rPr lang="es-AR" dirty="0">
                <a:latin typeface="Times New Roman" pitchFamily="18" charset="0"/>
                <a:cs typeface="Times New Roman" pitchFamily="18" charset="0"/>
              </a:rPr>
              <a:t>una de las triangulaciones más interesantes por ser aplicable para la resolución de multitud de problemas aparentemente sin relación entre sí, debido a sus propiedades geométricas, y por contar con algoritmos bastante eficientes para su cálculo. </a:t>
            </a:r>
          </a:p>
        </p:txBody>
      </p:sp>
      <p:sp>
        <p:nvSpPr>
          <p:cNvPr id="5" name="4 Marcador de pie de página"/>
          <p:cNvSpPr>
            <a:spLocks noGrp="1"/>
          </p:cNvSpPr>
          <p:nvPr>
            <p:ph type="ftr" sz="quarter" idx="11"/>
          </p:nvPr>
        </p:nvSpPr>
        <p:spPr>
          <a:xfrm rot="16200000">
            <a:off x="6625282" y="3087132"/>
            <a:ext cx="4290537" cy="365760"/>
          </a:xfrm>
        </p:spPr>
        <p:txBody>
          <a:bodyPr/>
          <a:lstStyle/>
          <a:p>
            <a:r>
              <a:rPr lang="es-AR" dirty="0" smtClean="0"/>
              <a:t>REUNIÓN ANUAL DE LA UNIÓN MATEMÁTICA ARGENTINA 2016. BAHÍA BLANCA</a:t>
            </a:r>
            <a:endParaRPr lang="es-AR" dirty="0"/>
          </a:p>
        </p:txBody>
      </p:sp>
      <p:sp>
        <p:nvSpPr>
          <p:cNvPr id="6" name="5 CuadroTexto"/>
          <p:cNvSpPr txBox="1"/>
          <p:nvPr/>
        </p:nvSpPr>
        <p:spPr>
          <a:xfrm>
            <a:off x="3967409" y="4997258"/>
            <a:ext cx="4214167" cy="1200329"/>
          </a:xfrm>
          <a:prstGeom prst="rect">
            <a:avLst/>
          </a:prstGeom>
          <a:noFill/>
        </p:spPr>
        <p:txBody>
          <a:bodyPr wrap="square" rtlCol="0">
            <a:spAutoFit/>
          </a:bodyPr>
          <a:lstStyle/>
          <a:p>
            <a:pPr algn="just"/>
            <a:r>
              <a:rPr lang="es-AR" dirty="0" smtClean="0">
                <a:latin typeface="Times New Roman" pitchFamily="18" charset="0"/>
                <a:cs typeface="Times New Roman" pitchFamily="18" charset="0"/>
              </a:rPr>
              <a:t>El grafo de la </a:t>
            </a:r>
            <a:r>
              <a:rPr lang="es-AR" b="1" dirty="0" smtClean="0">
                <a:solidFill>
                  <a:srgbClr val="C00000"/>
                </a:solidFill>
                <a:latin typeface="Times New Roman" pitchFamily="18" charset="0"/>
                <a:cs typeface="Times New Roman" pitchFamily="18" charset="0"/>
              </a:rPr>
              <a:t>Triangulación de </a:t>
            </a:r>
            <a:r>
              <a:rPr lang="es-AR" b="1" dirty="0" err="1" smtClean="0">
                <a:solidFill>
                  <a:srgbClr val="C00000"/>
                </a:solidFill>
                <a:latin typeface="Times New Roman" pitchFamily="18" charset="0"/>
                <a:cs typeface="Times New Roman" pitchFamily="18" charset="0"/>
              </a:rPr>
              <a:t>Delaunay</a:t>
            </a:r>
            <a:r>
              <a:rPr lang="es-AR" b="1" dirty="0" smtClean="0">
                <a:solidFill>
                  <a:srgbClr val="C00000"/>
                </a:solidFill>
                <a:latin typeface="Times New Roman" pitchFamily="18" charset="0"/>
                <a:cs typeface="Times New Roman" pitchFamily="18" charset="0"/>
              </a:rPr>
              <a:t> Restringido </a:t>
            </a:r>
            <a:r>
              <a:rPr lang="es-AR" dirty="0" smtClean="0">
                <a:latin typeface="Times New Roman" pitchFamily="18" charset="0"/>
                <a:cs typeface="Times New Roman" pitchFamily="18" charset="0"/>
              </a:rPr>
              <a:t>es aquel que se halla al hacer la intersección de este con el Grafo Disco Unidad (también llamado buffer)</a:t>
            </a:r>
          </a:p>
        </p:txBody>
      </p:sp>
      <p:pic>
        <p:nvPicPr>
          <p:cNvPr id="8" name="7 Imagen" descr="http://www.dma.fi.upm.es/recursos/aplicaciones/geometria_computacional_y_grafos/web/triangulaciones/imagenes/delaunay.gif"/>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97497"/>
            <a:ext cx="3240360" cy="1999855"/>
          </a:xfrm>
          <a:prstGeom prst="rect">
            <a:avLst/>
          </a:prstGeom>
          <a:noFill/>
          <a:ln>
            <a:noFill/>
          </a:ln>
        </p:spPr>
      </p:pic>
    </p:spTree>
    <p:extLst>
      <p:ext uri="{BB962C8B-B14F-4D97-AF65-F5344CB8AC3E}">
        <p14:creationId xmlns:p14="http://schemas.microsoft.com/office/powerpoint/2010/main" val="2189968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rot="16200000">
            <a:off x="6301246" y="2763096"/>
            <a:ext cx="4938609" cy="365760"/>
          </a:xfrm>
        </p:spPr>
        <p:txBody>
          <a:bodyPr/>
          <a:lstStyle/>
          <a:p>
            <a:r>
              <a:rPr lang="es-AR" dirty="0" smtClean="0"/>
              <a:t>REUNIÓN ANUAL DE LA UNIÓN MATEMÁTICA ARGENTINA 2016. BAHÍA BLANCA</a:t>
            </a:r>
            <a:endParaRPr lang="es-AR" dirty="0"/>
          </a:p>
        </p:txBody>
      </p:sp>
      <p:sp>
        <p:nvSpPr>
          <p:cNvPr id="5" name="4 CuadroTexto"/>
          <p:cNvSpPr txBox="1"/>
          <p:nvPr/>
        </p:nvSpPr>
        <p:spPr>
          <a:xfrm>
            <a:off x="400617" y="332656"/>
            <a:ext cx="7560840" cy="3693319"/>
          </a:xfrm>
          <a:prstGeom prst="rect">
            <a:avLst/>
          </a:prstGeom>
          <a:noFill/>
        </p:spPr>
        <p:txBody>
          <a:bodyPr wrap="square" rtlCol="0">
            <a:spAutoFit/>
          </a:bodyPr>
          <a:lstStyle/>
          <a:p>
            <a:r>
              <a:rPr lang="es-AR" b="1" dirty="0" smtClean="0">
                <a:solidFill>
                  <a:srgbClr val="C00000"/>
                </a:solidFill>
                <a:latin typeface="Times New Roman" pitchFamily="18" charset="0"/>
                <a:cs typeface="Times New Roman" pitchFamily="18" charset="0"/>
              </a:rPr>
              <a:t>Otra forma de hallar la TD es a partir del  DIAGRAMA </a:t>
            </a:r>
            <a:r>
              <a:rPr lang="es-AR" b="1" dirty="0">
                <a:solidFill>
                  <a:srgbClr val="C00000"/>
                </a:solidFill>
                <a:latin typeface="Times New Roman" pitchFamily="18" charset="0"/>
                <a:cs typeface="Times New Roman" pitchFamily="18" charset="0"/>
              </a:rPr>
              <a:t>DE </a:t>
            </a:r>
            <a:r>
              <a:rPr lang="es-AR" b="1" dirty="0" smtClean="0">
                <a:solidFill>
                  <a:srgbClr val="C00000"/>
                </a:solidFill>
                <a:latin typeface="Times New Roman" pitchFamily="18" charset="0"/>
                <a:cs typeface="Times New Roman" pitchFamily="18" charset="0"/>
              </a:rPr>
              <a:t>VORONOI También llamado GRAFO DE VORONOI (</a:t>
            </a:r>
            <a:r>
              <a:rPr lang="es-ES" b="1" dirty="0" err="1" smtClean="0">
                <a:solidFill>
                  <a:srgbClr val="C00000"/>
                </a:solidFill>
                <a:latin typeface="Times New Roman" pitchFamily="18" charset="0"/>
                <a:cs typeface="Times New Roman" pitchFamily="18" charset="0"/>
              </a:rPr>
              <a:t>Georgi</a:t>
            </a:r>
            <a:r>
              <a:rPr lang="es-ES" b="1" dirty="0" smtClean="0">
                <a:solidFill>
                  <a:srgbClr val="C00000"/>
                </a:solidFill>
                <a:latin typeface="Times New Roman" pitchFamily="18" charset="0"/>
                <a:cs typeface="Times New Roman" pitchFamily="18" charset="0"/>
              </a:rPr>
              <a:t> </a:t>
            </a:r>
            <a:r>
              <a:rPr lang="es-ES" b="1" dirty="0" err="1" smtClean="0">
                <a:solidFill>
                  <a:srgbClr val="C00000"/>
                </a:solidFill>
                <a:latin typeface="Times New Roman" pitchFamily="18" charset="0"/>
                <a:cs typeface="Times New Roman" pitchFamily="18" charset="0"/>
              </a:rPr>
              <a:t>Voronoi</a:t>
            </a:r>
            <a:r>
              <a:rPr lang="es-ES" b="1" dirty="0" smtClean="0">
                <a:solidFill>
                  <a:srgbClr val="C00000"/>
                </a:solidFill>
                <a:latin typeface="Times New Roman" pitchFamily="18" charset="0"/>
                <a:cs typeface="Times New Roman" pitchFamily="18" charset="0"/>
              </a:rPr>
              <a:t>, 1868-1908)</a:t>
            </a:r>
            <a:endParaRPr lang="es-AR" b="1" dirty="0" smtClean="0">
              <a:solidFill>
                <a:srgbClr val="C00000"/>
              </a:solidFill>
              <a:latin typeface="Times New Roman" pitchFamily="18" charset="0"/>
              <a:cs typeface="Times New Roman" pitchFamily="18" charset="0"/>
            </a:endParaRPr>
          </a:p>
          <a:p>
            <a:endParaRPr lang="es-AR" dirty="0">
              <a:solidFill>
                <a:srgbClr val="C00000"/>
              </a:solidFill>
              <a:latin typeface="Times New Roman" pitchFamily="18" charset="0"/>
              <a:cs typeface="Times New Roman" pitchFamily="18" charset="0"/>
            </a:endParaRPr>
          </a:p>
          <a:p>
            <a:pPr algn="just"/>
            <a:r>
              <a:rPr lang="es-AR" dirty="0">
                <a:latin typeface="Times New Roman" pitchFamily="18" charset="0"/>
                <a:cs typeface="Times New Roman" pitchFamily="18" charset="0"/>
              </a:rPr>
              <a:t>Otra posible definición de la triangulación de </a:t>
            </a:r>
            <a:r>
              <a:rPr lang="es-AR" dirty="0" err="1">
                <a:latin typeface="Times New Roman" pitchFamily="18" charset="0"/>
                <a:cs typeface="Times New Roman" pitchFamily="18" charset="0"/>
              </a:rPr>
              <a:t>Delaunay</a:t>
            </a:r>
            <a:r>
              <a:rPr lang="es-AR" dirty="0">
                <a:latin typeface="Times New Roman" pitchFamily="18" charset="0"/>
                <a:cs typeface="Times New Roman" pitchFamily="18" charset="0"/>
              </a:rPr>
              <a:t> podría hacerse partiendo del </a:t>
            </a:r>
            <a:r>
              <a:rPr lang="es-AR" dirty="0" smtClean="0">
                <a:latin typeface="Times New Roman" pitchFamily="18" charset="0"/>
                <a:cs typeface="Times New Roman" pitchFamily="18" charset="0"/>
              </a:rPr>
              <a:t>Diagrama </a:t>
            </a:r>
            <a:r>
              <a:rPr lang="es-AR" dirty="0">
                <a:latin typeface="Times New Roman" pitchFamily="18" charset="0"/>
                <a:cs typeface="Times New Roman" pitchFamily="18" charset="0"/>
              </a:rPr>
              <a:t>de </a:t>
            </a:r>
            <a:r>
              <a:rPr lang="es-AR" dirty="0" err="1">
                <a:latin typeface="Times New Roman" pitchFamily="18" charset="0"/>
                <a:cs typeface="Times New Roman" pitchFamily="18" charset="0"/>
              </a:rPr>
              <a:t>Voronoi</a:t>
            </a:r>
            <a:r>
              <a:rPr lang="es-AR" dirty="0">
                <a:latin typeface="Times New Roman" pitchFamily="18" charset="0"/>
                <a:cs typeface="Times New Roman" pitchFamily="18" charset="0"/>
              </a:rPr>
              <a:t>. </a:t>
            </a:r>
            <a:endParaRPr lang="es-AR"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Suponemos </a:t>
            </a:r>
            <a:r>
              <a:rPr lang="es-ES" dirty="0">
                <a:latin typeface="Times New Roman" pitchFamily="18" charset="0"/>
                <a:cs typeface="Times New Roman" pitchFamily="18" charset="0"/>
              </a:rPr>
              <a:t>dado un </a:t>
            </a:r>
            <a:r>
              <a:rPr lang="es-ES" dirty="0" smtClean="0">
                <a:latin typeface="Times New Roman" pitchFamily="18" charset="0"/>
                <a:cs typeface="Times New Roman" pitchFamily="18" charset="0"/>
              </a:rPr>
              <a:t>conjunto P </a:t>
            </a:r>
            <a:r>
              <a:rPr lang="es-ES" dirty="0">
                <a:latin typeface="Times New Roman" pitchFamily="18" charset="0"/>
                <a:cs typeface="Times New Roman" pitchFamily="18" charset="0"/>
              </a:rPr>
              <a:t>de puntos en el plano con al menos dos elementos, a cada uno de estos puntos se le asocian aquellos puntos del plano que están más cerca suyo que de los demás puntos. Si el cardinal de P es </a:t>
            </a:r>
            <a:r>
              <a:rPr lang="es-ES" i="1" dirty="0">
                <a:latin typeface="Times New Roman" pitchFamily="18" charset="0"/>
                <a:cs typeface="Times New Roman" pitchFamily="18" charset="0"/>
              </a:rPr>
              <a:t>n</a:t>
            </a:r>
            <a:r>
              <a:rPr lang="es-ES" dirty="0">
                <a:latin typeface="Times New Roman" pitchFamily="18" charset="0"/>
                <a:cs typeface="Times New Roman" pitchFamily="18" charset="0"/>
              </a:rPr>
              <a:t>, entonces el plano quedará separado en </a:t>
            </a:r>
            <a:r>
              <a:rPr lang="es-ES" i="1" dirty="0">
                <a:latin typeface="Times New Roman" pitchFamily="18" charset="0"/>
                <a:cs typeface="Times New Roman" pitchFamily="18" charset="0"/>
              </a:rPr>
              <a:t>n </a:t>
            </a:r>
            <a:r>
              <a:rPr lang="es-ES" dirty="0">
                <a:latin typeface="Times New Roman" pitchFamily="18" charset="0"/>
                <a:cs typeface="Times New Roman" pitchFamily="18" charset="0"/>
              </a:rPr>
              <a:t>regiones, cabe aclarar que existen puntos que se encuentran a igual distancia de más de un punto de los del conjunto P, dichos puntos determinan la </a:t>
            </a:r>
            <a:r>
              <a:rPr lang="es-ES" dirty="0" smtClean="0">
                <a:latin typeface="Times New Roman" pitchFamily="18" charset="0"/>
                <a:cs typeface="Times New Roman" pitchFamily="18" charset="0"/>
              </a:rPr>
              <a:t>frontera. Cabe aclarar que las aristas del Grafo de </a:t>
            </a:r>
            <a:r>
              <a:rPr lang="es-ES" dirty="0" err="1" smtClean="0">
                <a:latin typeface="Times New Roman" pitchFamily="18" charset="0"/>
                <a:cs typeface="Times New Roman" pitchFamily="18" charset="0"/>
              </a:rPr>
              <a:t>Voronoi</a:t>
            </a:r>
            <a:r>
              <a:rPr lang="es-ES" dirty="0" smtClean="0">
                <a:latin typeface="Times New Roman" pitchFamily="18" charset="0"/>
                <a:cs typeface="Times New Roman" pitchFamily="18" charset="0"/>
              </a:rPr>
              <a:t> son porciones de mediatrices entre pares de puntos del conjunto P.</a:t>
            </a:r>
            <a:endParaRPr lang="es-AR" dirty="0">
              <a:latin typeface="Times New Roman" pitchFamily="18" charset="0"/>
              <a:cs typeface="Times New Roman" pitchFamily="18" charset="0"/>
            </a:endParaRPr>
          </a:p>
        </p:txBody>
      </p:sp>
      <p:sp>
        <p:nvSpPr>
          <p:cNvPr id="6" name="4 CuadroTexto"/>
          <p:cNvSpPr txBox="1">
            <a:spLocks noChangeArrowheads="1"/>
          </p:cNvSpPr>
          <p:nvPr/>
        </p:nvSpPr>
        <p:spPr bwMode="auto">
          <a:xfrm>
            <a:off x="4119010" y="5591950"/>
            <a:ext cx="4104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AR" sz="2000" b="1" dirty="0" smtClean="0">
                <a:solidFill>
                  <a:srgbClr val="C00000"/>
                </a:solidFill>
                <a:latin typeface="Times New Roman" pitchFamily="18" charset="0"/>
                <a:cs typeface="Times New Roman" pitchFamily="18" charset="0"/>
              </a:rPr>
              <a:t>EL </a:t>
            </a:r>
            <a:r>
              <a:rPr lang="es-AR" sz="2000" b="1" u="sng" dirty="0" smtClean="0">
                <a:solidFill>
                  <a:srgbClr val="C00000"/>
                </a:solidFill>
                <a:latin typeface="Times New Roman" pitchFamily="18" charset="0"/>
                <a:cs typeface="Times New Roman" pitchFamily="18" charset="0"/>
              </a:rPr>
              <a:t>GRAFO </a:t>
            </a:r>
            <a:r>
              <a:rPr lang="es-AR" sz="2000" b="1" u="sng" dirty="0">
                <a:solidFill>
                  <a:srgbClr val="C00000"/>
                </a:solidFill>
                <a:latin typeface="Times New Roman" pitchFamily="18" charset="0"/>
                <a:cs typeface="Times New Roman" pitchFamily="18" charset="0"/>
              </a:rPr>
              <a:t>DE VORONOI</a:t>
            </a:r>
            <a:r>
              <a:rPr lang="es-AR" sz="2000" b="1" dirty="0">
                <a:solidFill>
                  <a:srgbClr val="C00000"/>
                </a:solidFill>
                <a:latin typeface="Times New Roman" pitchFamily="18" charset="0"/>
                <a:cs typeface="Times New Roman" pitchFamily="18" charset="0"/>
              </a:rPr>
              <a:t> Y EL </a:t>
            </a:r>
            <a:r>
              <a:rPr lang="es-AR" sz="2000" b="1" u="sng" dirty="0">
                <a:solidFill>
                  <a:srgbClr val="C00000"/>
                </a:solidFill>
                <a:latin typeface="Times New Roman" pitchFamily="18" charset="0"/>
                <a:cs typeface="Times New Roman" pitchFamily="18" charset="0"/>
              </a:rPr>
              <a:t>GRAFO  DE DELAUNAY</a:t>
            </a:r>
            <a:r>
              <a:rPr lang="es-AR" sz="2000" b="1" dirty="0">
                <a:solidFill>
                  <a:srgbClr val="C00000"/>
                </a:solidFill>
                <a:latin typeface="Times New Roman" pitchFamily="18" charset="0"/>
                <a:cs typeface="Times New Roman" pitchFamily="18" charset="0"/>
              </a:rPr>
              <a:t> SON GRAFOS DUALES</a:t>
            </a:r>
          </a:p>
        </p:txBody>
      </p:sp>
      <p:sp>
        <p:nvSpPr>
          <p:cNvPr id="7" name="6 CuadroTexto"/>
          <p:cNvSpPr txBox="1"/>
          <p:nvPr/>
        </p:nvSpPr>
        <p:spPr>
          <a:xfrm>
            <a:off x="3797551" y="4023525"/>
            <a:ext cx="4499520" cy="923330"/>
          </a:xfrm>
          <a:prstGeom prst="rect">
            <a:avLst/>
          </a:prstGeom>
          <a:noFill/>
        </p:spPr>
        <p:txBody>
          <a:bodyPr wrap="square" rtlCol="0">
            <a:spAutoFit/>
          </a:bodyPr>
          <a:lstStyle/>
          <a:p>
            <a:pPr algn="just"/>
            <a:r>
              <a:rPr lang="es-AR" dirty="0" smtClean="0">
                <a:latin typeface="Times New Roman" pitchFamily="18" charset="0"/>
                <a:cs typeface="Times New Roman" pitchFamily="18" charset="0"/>
              </a:rPr>
              <a:t>Los vértices y las aristas del grafo de </a:t>
            </a:r>
            <a:r>
              <a:rPr lang="es-AR" dirty="0" err="1" smtClean="0">
                <a:latin typeface="Times New Roman" pitchFamily="18" charset="0"/>
                <a:cs typeface="Times New Roman" pitchFamily="18" charset="0"/>
              </a:rPr>
              <a:t>Voronoi</a:t>
            </a:r>
            <a:r>
              <a:rPr lang="es-AR" dirty="0" smtClean="0">
                <a:latin typeface="Times New Roman" pitchFamily="18" charset="0"/>
                <a:cs typeface="Times New Roman" pitchFamily="18" charset="0"/>
              </a:rPr>
              <a:t> son los </a:t>
            </a:r>
            <a:r>
              <a:rPr lang="es-AR" dirty="0" err="1" smtClean="0">
                <a:latin typeface="Times New Roman" pitchFamily="18" charset="0"/>
                <a:cs typeface="Times New Roman" pitchFamily="18" charset="0"/>
              </a:rPr>
              <a:t>circuncentros</a:t>
            </a:r>
            <a:r>
              <a:rPr lang="es-AR" dirty="0" smtClean="0">
                <a:latin typeface="Times New Roman" pitchFamily="18" charset="0"/>
                <a:cs typeface="Times New Roman" pitchFamily="18" charset="0"/>
              </a:rPr>
              <a:t> y subconjuntos de las mediatrices de los triángulos de </a:t>
            </a:r>
            <a:r>
              <a:rPr lang="es-AR" dirty="0" err="1" smtClean="0">
                <a:latin typeface="Times New Roman" pitchFamily="18" charset="0"/>
                <a:cs typeface="Times New Roman" pitchFamily="18" charset="0"/>
              </a:rPr>
              <a:t>Delaunay</a:t>
            </a:r>
            <a:r>
              <a:rPr lang="es-AR" dirty="0" smtClean="0">
                <a:latin typeface="Times New Roman" pitchFamily="18" charset="0"/>
                <a:cs typeface="Times New Roman" pitchFamily="18" charset="0"/>
              </a:rPr>
              <a:t>.</a:t>
            </a:r>
            <a:endParaRPr lang="es-AR" dirty="0">
              <a:latin typeface="Times New Roman" pitchFamily="18" charset="0"/>
              <a:cs typeface="Times New Roman" pitchFamily="18" charset="0"/>
            </a:endParaRPr>
          </a:p>
        </p:txBody>
      </p:sp>
      <p:sp>
        <p:nvSpPr>
          <p:cNvPr id="8" name="7 Flecha abajo"/>
          <p:cNvSpPr/>
          <p:nvPr/>
        </p:nvSpPr>
        <p:spPr>
          <a:xfrm>
            <a:off x="5973216" y="5039587"/>
            <a:ext cx="396044" cy="50579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8 Imagen" descr="http://www.dma.fi.upm.es/recursos/aplicaciones/geometria_computacional_y_grafos/web/triangulaciones/imagenes/voronoi.gif"/>
          <p:cNvPicPr/>
          <p:nvPr/>
        </p:nvPicPr>
        <p:blipFill>
          <a:blip r:embed="rId2">
            <a:extLst>
              <a:ext uri="{28A0092B-C50C-407E-A947-70E740481C1C}">
                <a14:useLocalDpi xmlns:a14="http://schemas.microsoft.com/office/drawing/2010/main" val="0"/>
              </a:ext>
            </a:extLst>
          </a:blip>
          <a:srcRect/>
          <a:stretch>
            <a:fillRect/>
          </a:stretch>
        </p:blipFill>
        <p:spPr bwMode="auto">
          <a:xfrm>
            <a:off x="683568" y="4485190"/>
            <a:ext cx="2880320" cy="1614592"/>
          </a:xfrm>
          <a:prstGeom prst="rect">
            <a:avLst/>
          </a:prstGeom>
          <a:noFill/>
          <a:ln>
            <a:noFill/>
          </a:ln>
        </p:spPr>
      </p:pic>
    </p:spTree>
    <p:extLst>
      <p:ext uri="{BB962C8B-B14F-4D97-AF65-F5344CB8AC3E}">
        <p14:creationId xmlns:p14="http://schemas.microsoft.com/office/powerpoint/2010/main" val="33165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Rectángulo"/>
          <p:cNvSpPr/>
          <p:nvPr/>
        </p:nvSpPr>
        <p:spPr>
          <a:xfrm>
            <a:off x="1259632" y="332657"/>
            <a:ext cx="5842925" cy="830997"/>
          </a:xfrm>
          <a:prstGeom prst="rect">
            <a:avLst/>
          </a:prstGeom>
        </p:spPr>
        <p:txBody>
          <a:bodyPr wrap="square">
            <a:spAutoFit/>
          </a:bodyPr>
          <a:lstStyle/>
          <a:p>
            <a:pPr algn="ctr"/>
            <a:r>
              <a:rPr lang="es-AR" sz="2400" b="1" dirty="0" smtClean="0">
                <a:solidFill>
                  <a:srgbClr val="C00000"/>
                </a:solidFill>
                <a:latin typeface="Times New Roman" pitchFamily="18" charset="0"/>
                <a:cs typeface="Times New Roman" pitchFamily="18" charset="0"/>
              </a:rPr>
              <a:t>Construcción del grafo de Disco Unidad</a:t>
            </a:r>
          </a:p>
          <a:p>
            <a:pPr algn="ctr"/>
            <a:r>
              <a:rPr lang="es-AR" sz="2400" b="1" dirty="0" smtClean="0">
                <a:solidFill>
                  <a:srgbClr val="C00000"/>
                </a:solidFill>
                <a:latin typeface="Times New Roman" pitchFamily="18" charset="0"/>
                <a:cs typeface="Times New Roman" pitchFamily="18" charset="0"/>
              </a:rPr>
              <a:t>(Buffer) </a:t>
            </a:r>
            <a:endParaRPr lang="en-GB" sz="2400" dirty="0"/>
          </a:p>
        </p:txBody>
      </p:sp>
      <p:sp>
        <p:nvSpPr>
          <p:cNvPr id="6" name="5 CuadroTexto"/>
          <p:cNvSpPr txBox="1"/>
          <p:nvPr/>
        </p:nvSpPr>
        <p:spPr>
          <a:xfrm>
            <a:off x="1043608" y="1412776"/>
            <a:ext cx="6696744" cy="646331"/>
          </a:xfrm>
          <a:prstGeom prst="rect">
            <a:avLst/>
          </a:prstGeom>
          <a:noFill/>
        </p:spPr>
        <p:txBody>
          <a:bodyPr wrap="square" rtlCol="0">
            <a:spAutoFit/>
          </a:bodyPr>
          <a:lstStyle/>
          <a:p>
            <a:pPr marL="342900" indent="-342900">
              <a:buFont typeface="+mj-lt"/>
              <a:buAutoNum type="arabicPeriod"/>
            </a:pPr>
            <a:r>
              <a:rPr lang="en-GB" dirty="0" smtClean="0"/>
              <a:t>Se </a:t>
            </a:r>
            <a:r>
              <a:rPr lang="en-GB" dirty="0" err="1"/>
              <a:t>c</a:t>
            </a:r>
            <a:r>
              <a:rPr lang="en-GB" dirty="0" err="1" smtClean="0"/>
              <a:t>alculó</a:t>
            </a:r>
            <a:r>
              <a:rPr lang="en-GB" dirty="0" smtClean="0"/>
              <a:t> la </a:t>
            </a:r>
            <a:r>
              <a:rPr lang="en-GB" dirty="0" err="1" smtClean="0"/>
              <a:t>matriz</a:t>
            </a:r>
            <a:r>
              <a:rPr lang="en-GB" dirty="0" smtClean="0"/>
              <a:t> de </a:t>
            </a:r>
            <a:r>
              <a:rPr lang="en-GB" dirty="0" err="1" smtClean="0"/>
              <a:t>distancias</a:t>
            </a:r>
            <a:r>
              <a:rPr lang="en-GB" dirty="0" smtClean="0"/>
              <a:t>  28 x 28 de </a:t>
            </a:r>
            <a:r>
              <a:rPr lang="en-GB" dirty="0" err="1" smtClean="0"/>
              <a:t>cada</a:t>
            </a:r>
            <a:r>
              <a:rPr lang="en-GB" dirty="0" smtClean="0"/>
              <a:t> </a:t>
            </a:r>
            <a:r>
              <a:rPr lang="en-GB" dirty="0" err="1" smtClean="0"/>
              <a:t>centroide</a:t>
            </a:r>
            <a:r>
              <a:rPr lang="en-GB" dirty="0"/>
              <a:t> </a:t>
            </a:r>
            <a:r>
              <a:rPr lang="en-GB" dirty="0" err="1" smtClean="0"/>
              <a:t>respecto</a:t>
            </a:r>
            <a:r>
              <a:rPr lang="en-GB" dirty="0" smtClean="0"/>
              <a:t> a los </a:t>
            </a:r>
            <a:r>
              <a:rPr lang="en-GB" dirty="0" err="1" smtClean="0"/>
              <a:t>demás</a:t>
            </a:r>
            <a:r>
              <a:rPr lang="en-GB" dirty="0" smtClean="0"/>
              <a:t>. </a:t>
            </a:r>
            <a:endParaRPr lang="en-GB" dirty="0"/>
          </a:p>
        </p:txBody>
      </p:sp>
      <p:sp>
        <p:nvSpPr>
          <p:cNvPr id="7" name="6 CuadroTexto"/>
          <p:cNvSpPr txBox="1"/>
          <p:nvPr/>
        </p:nvSpPr>
        <p:spPr>
          <a:xfrm>
            <a:off x="1053884" y="2348880"/>
            <a:ext cx="6542451" cy="1200329"/>
          </a:xfrm>
          <a:prstGeom prst="rect">
            <a:avLst/>
          </a:prstGeom>
          <a:noFill/>
        </p:spPr>
        <p:txBody>
          <a:bodyPr wrap="square" rtlCol="0">
            <a:spAutoFit/>
          </a:bodyPr>
          <a:lstStyle/>
          <a:p>
            <a:pPr algn="just"/>
            <a:r>
              <a:rPr lang="en-GB" dirty="0" smtClean="0"/>
              <a:t>2-  Las </a:t>
            </a:r>
            <a:r>
              <a:rPr lang="en-GB" dirty="0" err="1" smtClean="0"/>
              <a:t>distancias</a:t>
            </a:r>
            <a:r>
              <a:rPr lang="en-GB" dirty="0" smtClean="0"/>
              <a:t> de  un </a:t>
            </a:r>
            <a:r>
              <a:rPr lang="en-GB" dirty="0" err="1" smtClean="0"/>
              <a:t>centroide</a:t>
            </a:r>
            <a:r>
              <a:rPr lang="en-GB" dirty="0" smtClean="0"/>
              <a:t>  </a:t>
            </a:r>
            <a:r>
              <a:rPr lang="en-GB" dirty="0" err="1" smtClean="0"/>
              <a:t>respecto</a:t>
            </a:r>
            <a:r>
              <a:rPr lang="en-GB" dirty="0" smtClean="0"/>
              <a:t> a los 27 </a:t>
            </a:r>
            <a:r>
              <a:rPr lang="en-GB" dirty="0" err="1" smtClean="0"/>
              <a:t>restantes</a:t>
            </a:r>
            <a:r>
              <a:rPr lang="en-GB" dirty="0" smtClean="0"/>
              <a:t>  </a:t>
            </a:r>
            <a:r>
              <a:rPr lang="en-GB" dirty="0" err="1" smtClean="0"/>
              <a:t>tiene</a:t>
            </a:r>
            <a:r>
              <a:rPr lang="en-GB" dirty="0" smtClean="0"/>
              <a:t> </a:t>
            </a:r>
            <a:r>
              <a:rPr lang="en-GB" dirty="0" err="1" smtClean="0"/>
              <a:t>una</a:t>
            </a:r>
            <a:r>
              <a:rPr lang="en-GB" dirty="0" smtClean="0"/>
              <a:t> </a:t>
            </a:r>
            <a:r>
              <a:rPr lang="en-GB" dirty="0" err="1" smtClean="0"/>
              <a:t>distribución</a:t>
            </a:r>
            <a:r>
              <a:rPr lang="en-GB" dirty="0" smtClean="0"/>
              <a:t> Normal (</a:t>
            </a:r>
            <a:r>
              <a:rPr lang="en-GB" dirty="0" err="1" smtClean="0"/>
              <a:t>según</a:t>
            </a:r>
            <a:r>
              <a:rPr lang="en-GB" dirty="0" smtClean="0"/>
              <a:t> Test Shapiro- </a:t>
            </a:r>
            <a:r>
              <a:rPr lang="en-GB" dirty="0" err="1" smtClean="0"/>
              <a:t>Wils</a:t>
            </a:r>
            <a:r>
              <a:rPr lang="en-GB" dirty="0" smtClean="0"/>
              <a:t>) </a:t>
            </a:r>
            <a:r>
              <a:rPr lang="en-GB" dirty="0" err="1" smtClean="0"/>
              <a:t>por</a:t>
            </a:r>
            <a:r>
              <a:rPr lang="en-GB" dirty="0" smtClean="0"/>
              <a:t> lo </a:t>
            </a:r>
            <a:r>
              <a:rPr lang="en-GB" dirty="0" err="1" smtClean="0"/>
              <a:t>tanto</a:t>
            </a:r>
            <a:r>
              <a:rPr lang="en-GB" dirty="0" smtClean="0"/>
              <a:t> se </a:t>
            </a:r>
            <a:r>
              <a:rPr lang="en-GB" dirty="0" err="1" smtClean="0"/>
              <a:t>consideró</a:t>
            </a:r>
            <a:r>
              <a:rPr lang="en-GB" dirty="0" smtClean="0"/>
              <a:t>  la</a:t>
            </a:r>
            <a:r>
              <a:rPr lang="en-GB" b="1" dirty="0" smtClean="0"/>
              <a:t> </a:t>
            </a:r>
            <a:r>
              <a:rPr lang="en-GB" b="1" u="sng" dirty="0" smtClean="0"/>
              <a:t>MEDIA</a:t>
            </a:r>
            <a:r>
              <a:rPr lang="en-GB" b="1" dirty="0" smtClean="0"/>
              <a:t> </a:t>
            </a:r>
            <a:r>
              <a:rPr lang="en-GB" dirty="0" smtClean="0"/>
              <a:t>de </a:t>
            </a:r>
            <a:r>
              <a:rPr lang="en-GB" dirty="0" err="1" smtClean="0"/>
              <a:t>distancias</a:t>
            </a:r>
            <a:r>
              <a:rPr lang="en-GB" dirty="0" smtClean="0"/>
              <a:t> </a:t>
            </a:r>
            <a:r>
              <a:rPr lang="en-GB" dirty="0" err="1" smtClean="0"/>
              <a:t>como</a:t>
            </a:r>
            <a:r>
              <a:rPr lang="en-GB" dirty="0" smtClean="0"/>
              <a:t> </a:t>
            </a:r>
            <a:r>
              <a:rPr lang="en-GB" dirty="0" err="1" smtClean="0"/>
              <a:t>una</a:t>
            </a:r>
            <a:r>
              <a:rPr lang="en-GB" dirty="0" smtClean="0"/>
              <a:t> </a:t>
            </a:r>
            <a:r>
              <a:rPr lang="en-GB" dirty="0" err="1" smtClean="0"/>
              <a:t>buena</a:t>
            </a:r>
            <a:r>
              <a:rPr lang="en-GB" dirty="0" smtClean="0"/>
              <a:t> </a:t>
            </a:r>
            <a:r>
              <a:rPr lang="en-GB" dirty="0" err="1" smtClean="0"/>
              <a:t>medida</a:t>
            </a:r>
            <a:r>
              <a:rPr lang="en-GB" dirty="0" smtClean="0"/>
              <a:t> </a:t>
            </a:r>
            <a:r>
              <a:rPr lang="en-GB" dirty="0" err="1" smtClean="0"/>
              <a:t>resumen</a:t>
            </a:r>
            <a:r>
              <a:rPr lang="en-GB" dirty="0" smtClean="0"/>
              <a:t> </a:t>
            </a:r>
            <a:endParaRPr lang="en-GB" dirty="0"/>
          </a:p>
        </p:txBody>
      </p:sp>
      <p:sp>
        <p:nvSpPr>
          <p:cNvPr id="8" name="7 CuadroTexto"/>
          <p:cNvSpPr txBox="1"/>
          <p:nvPr/>
        </p:nvSpPr>
        <p:spPr>
          <a:xfrm>
            <a:off x="1043608" y="3933056"/>
            <a:ext cx="6696744" cy="1200329"/>
          </a:xfrm>
          <a:prstGeom prst="rect">
            <a:avLst/>
          </a:prstGeom>
          <a:noFill/>
        </p:spPr>
        <p:txBody>
          <a:bodyPr wrap="square" rtlCol="0">
            <a:spAutoFit/>
          </a:bodyPr>
          <a:lstStyle/>
          <a:p>
            <a:pPr algn="just"/>
            <a:r>
              <a:rPr lang="en-GB" dirty="0" smtClean="0"/>
              <a:t>3- Con </a:t>
            </a:r>
            <a:r>
              <a:rPr lang="en-GB" dirty="0" err="1" smtClean="0"/>
              <a:t>las</a:t>
            </a:r>
            <a:r>
              <a:rPr lang="en-GB" dirty="0" smtClean="0"/>
              <a:t> 28  </a:t>
            </a:r>
            <a:r>
              <a:rPr lang="en-GB" dirty="0" err="1" smtClean="0"/>
              <a:t>distancias</a:t>
            </a:r>
            <a:r>
              <a:rPr lang="en-GB" dirty="0" smtClean="0"/>
              <a:t> medias, de </a:t>
            </a:r>
            <a:r>
              <a:rPr lang="en-GB" dirty="0" err="1" smtClean="0"/>
              <a:t>cada</a:t>
            </a:r>
            <a:r>
              <a:rPr lang="en-GB" dirty="0" smtClean="0"/>
              <a:t> </a:t>
            </a:r>
            <a:r>
              <a:rPr lang="en-GB" dirty="0" err="1" smtClean="0"/>
              <a:t>uno</a:t>
            </a:r>
            <a:r>
              <a:rPr lang="en-GB" dirty="0" smtClean="0"/>
              <a:t> de los </a:t>
            </a:r>
            <a:r>
              <a:rPr lang="en-GB" dirty="0" err="1" smtClean="0"/>
              <a:t>centroides</a:t>
            </a:r>
            <a:r>
              <a:rPr lang="en-GB" dirty="0" smtClean="0"/>
              <a:t>  se </a:t>
            </a:r>
            <a:r>
              <a:rPr lang="en-GB" dirty="0" err="1" smtClean="0"/>
              <a:t>halló</a:t>
            </a:r>
            <a:r>
              <a:rPr lang="en-GB" dirty="0" smtClean="0"/>
              <a:t> la </a:t>
            </a:r>
            <a:r>
              <a:rPr lang="en-GB" b="1" u="sng" dirty="0" smtClean="0"/>
              <a:t>MEDIANA,</a:t>
            </a:r>
            <a:r>
              <a:rPr lang="en-GB" dirty="0" smtClean="0"/>
              <a:t> </a:t>
            </a:r>
            <a:r>
              <a:rPr lang="en-GB" dirty="0" err="1" smtClean="0"/>
              <a:t>que</a:t>
            </a:r>
            <a:r>
              <a:rPr lang="en-GB" dirty="0" smtClean="0"/>
              <a:t> sera  la  </a:t>
            </a:r>
            <a:r>
              <a:rPr lang="en-GB" dirty="0" err="1" smtClean="0"/>
              <a:t>distancia</a:t>
            </a:r>
            <a:r>
              <a:rPr lang="en-GB" dirty="0" smtClean="0"/>
              <a:t> </a:t>
            </a:r>
            <a:r>
              <a:rPr lang="en-GB" i="1" dirty="0" smtClean="0"/>
              <a:t>d  del buffer. De </a:t>
            </a:r>
            <a:r>
              <a:rPr lang="en-GB" i="1" dirty="0" err="1" smtClean="0"/>
              <a:t>esta</a:t>
            </a:r>
            <a:r>
              <a:rPr lang="en-GB" i="1" dirty="0" smtClean="0"/>
              <a:t> </a:t>
            </a:r>
            <a:r>
              <a:rPr lang="en-GB" i="1" dirty="0" err="1" smtClean="0"/>
              <a:t>manera</a:t>
            </a:r>
            <a:r>
              <a:rPr lang="en-GB" i="1" dirty="0" smtClean="0"/>
              <a:t> se </a:t>
            </a:r>
            <a:r>
              <a:rPr lang="en-GB" i="1" dirty="0" err="1" smtClean="0"/>
              <a:t>descartaron</a:t>
            </a:r>
            <a:r>
              <a:rPr lang="en-GB" i="1" dirty="0" smtClean="0"/>
              <a:t> </a:t>
            </a:r>
            <a:r>
              <a:rPr lang="en-GB" i="1" dirty="0" err="1" smtClean="0"/>
              <a:t>aristas</a:t>
            </a:r>
            <a:r>
              <a:rPr lang="en-GB" i="1" dirty="0" smtClean="0"/>
              <a:t>   “</a:t>
            </a:r>
            <a:r>
              <a:rPr lang="en-GB" i="1" dirty="0" err="1" smtClean="0"/>
              <a:t>absurdas</a:t>
            </a:r>
            <a:r>
              <a:rPr lang="en-GB" i="1" dirty="0" smtClean="0"/>
              <a:t>” de </a:t>
            </a:r>
            <a:r>
              <a:rPr lang="en-GB" i="1" dirty="0" err="1" smtClean="0"/>
              <a:t>algunas</a:t>
            </a:r>
            <a:r>
              <a:rPr lang="en-GB" i="1" dirty="0" smtClean="0"/>
              <a:t> </a:t>
            </a:r>
            <a:r>
              <a:rPr lang="en-GB" i="1" dirty="0" err="1" smtClean="0"/>
              <a:t>tiangulaciones</a:t>
            </a:r>
            <a:r>
              <a:rPr lang="en-GB" i="1" dirty="0" smtClean="0"/>
              <a:t>. (DELAUNAY RESTRINGIDO) </a:t>
            </a:r>
            <a:endParaRPr lang="en-GB" i="1" dirty="0"/>
          </a:p>
        </p:txBody>
      </p:sp>
    </p:spTree>
    <p:extLst>
      <p:ext uri="{BB962C8B-B14F-4D97-AF65-F5344CB8AC3E}">
        <p14:creationId xmlns:p14="http://schemas.microsoft.com/office/powerpoint/2010/main" val="38701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70" t="17712" r="28160" b="4762"/>
          <a:stretch/>
        </p:blipFill>
        <p:spPr bwMode="auto">
          <a:xfrm>
            <a:off x="2267744" y="846021"/>
            <a:ext cx="4862286" cy="567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941307" y="235967"/>
            <a:ext cx="4968552" cy="400110"/>
          </a:xfrm>
          <a:prstGeom prst="rect">
            <a:avLst/>
          </a:prstGeom>
          <a:noFill/>
        </p:spPr>
        <p:txBody>
          <a:bodyPr wrap="square" rtlCol="0">
            <a:spAutoFit/>
          </a:bodyPr>
          <a:lstStyle/>
          <a:p>
            <a:pPr algn="ctr"/>
            <a:r>
              <a:rPr lang="es-AR" sz="2000" b="1" dirty="0" smtClean="0">
                <a:solidFill>
                  <a:srgbClr val="C00000"/>
                </a:solidFill>
                <a:latin typeface="Times New Roman" pitchFamily="18" charset="0"/>
                <a:cs typeface="Times New Roman" pitchFamily="18" charset="0"/>
              </a:rPr>
              <a:t>GRAFO: Triangulación </a:t>
            </a:r>
            <a:r>
              <a:rPr lang="es-AR" sz="2000" b="1" dirty="0">
                <a:solidFill>
                  <a:srgbClr val="C00000"/>
                </a:solidFill>
                <a:latin typeface="Times New Roman" pitchFamily="18" charset="0"/>
                <a:cs typeface="Times New Roman" pitchFamily="18" charset="0"/>
              </a:rPr>
              <a:t>de </a:t>
            </a:r>
            <a:r>
              <a:rPr lang="es-AR" sz="2000" b="1" dirty="0" err="1">
                <a:solidFill>
                  <a:srgbClr val="C00000"/>
                </a:solidFill>
                <a:latin typeface="Times New Roman" pitchFamily="18" charset="0"/>
                <a:cs typeface="Times New Roman" pitchFamily="18" charset="0"/>
              </a:rPr>
              <a:t>Delaunay</a:t>
            </a:r>
            <a:endParaRPr lang="en-GB" sz="2000" dirty="0"/>
          </a:p>
        </p:txBody>
      </p:sp>
      <p:sp>
        <p:nvSpPr>
          <p:cNvPr id="7" name="6 CuadroTexto"/>
          <p:cNvSpPr txBox="1"/>
          <p:nvPr/>
        </p:nvSpPr>
        <p:spPr>
          <a:xfrm>
            <a:off x="526096" y="1543144"/>
            <a:ext cx="2664296" cy="1323439"/>
          </a:xfrm>
          <a:prstGeom prst="rect">
            <a:avLst/>
          </a:prstGeom>
          <a:noFill/>
        </p:spPr>
        <p:txBody>
          <a:bodyPr wrap="square" rtlCol="0">
            <a:spAutoFit/>
          </a:bodyPr>
          <a:lstStyle/>
          <a:p>
            <a:r>
              <a:rPr lang="en-GB" sz="2000" b="1" u="sng" dirty="0" err="1">
                <a:solidFill>
                  <a:srgbClr val="C00000"/>
                </a:solidFill>
                <a:latin typeface="Times New Roman" pitchFamily="18" charset="0"/>
                <a:cs typeface="Times New Roman" pitchFamily="18" charset="0"/>
              </a:rPr>
              <a:t>Atención</a:t>
            </a:r>
            <a:r>
              <a:rPr lang="en-GB" sz="2000" b="1" u="sng" dirty="0" smtClean="0">
                <a:solidFill>
                  <a:srgbClr val="C00000"/>
                </a:solidFill>
                <a:latin typeface="Times New Roman" pitchFamily="18" charset="0"/>
                <a:cs typeface="Times New Roman" pitchFamily="18" charset="0"/>
              </a:rPr>
              <a:t>!!</a:t>
            </a:r>
          </a:p>
          <a:p>
            <a:endParaRPr lang="en-GB" sz="2000" b="1" u="sng" dirty="0">
              <a:solidFill>
                <a:srgbClr val="C00000"/>
              </a:solidFill>
              <a:latin typeface="Times New Roman" pitchFamily="18" charset="0"/>
              <a:cs typeface="Times New Roman" pitchFamily="18" charset="0"/>
            </a:endParaRPr>
          </a:p>
          <a:p>
            <a:r>
              <a:rPr lang="en-GB" sz="2000" b="1" dirty="0" err="1">
                <a:solidFill>
                  <a:schemeClr val="tx2"/>
                </a:solidFill>
                <a:latin typeface="Times New Roman" pitchFamily="18" charset="0"/>
                <a:cs typeface="Times New Roman" pitchFamily="18" charset="0"/>
              </a:rPr>
              <a:t>Análisis</a:t>
            </a:r>
            <a:r>
              <a:rPr lang="en-GB" sz="2000" b="1" dirty="0">
                <a:solidFill>
                  <a:schemeClr val="tx2"/>
                </a:solidFill>
                <a:latin typeface="Times New Roman" pitchFamily="18" charset="0"/>
                <a:cs typeface="Times New Roman" pitchFamily="18" charset="0"/>
              </a:rPr>
              <a:t> de </a:t>
            </a:r>
            <a:r>
              <a:rPr lang="en-GB" sz="2000" b="1" dirty="0" err="1">
                <a:solidFill>
                  <a:schemeClr val="tx2"/>
                </a:solidFill>
                <a:latin typeface="Times New Roman" pitchFamily="18" charset="0"/>
                <a:cs typeface="Times New Roman" pitchFamily="18" charset="0"/>
              </a:rPr>
              <a:t>algunas</a:t>
            </a:r>
            <a:r>
              <a:rPr lang="en-GB" sz="2000" b="1" dirty="0">
                <a:solidFill>
                  <a:schemeClr val="tx2"/>
                </a:solidFill>
                <a:latin typeface="Times New Roman" pitchFamily="18" charset="0"/>
                <a:cs typeface="Times New Roman" pitchFamily="18" charset="0"/>
              </a:rPr>
              <a:t> </a:t>
            </a:r>
            <a:r>
              <a:rPr lang="en-GB" sz="2000" b="1" dirty="0" err="1">
                <a:solidFill>
                  <a:schemeClr val="tx2"/>
                </a:solidFill>
                <a:latin typeface="Times New Roman" pitchFamily="18" charset="0"/>
                <a:cs typeface="Times New Roman" pitchFamily="18" charset="0"/>
              </a:rPr>
              <a:t>triangulaciones</a:t>
            </a:r>
            <a:endParaRPr lang="en-GB" sz="2000" b="1" dirty="0">
              <a:solidFill>
                <a:schemeClr val="tx2"/>
              </a:solidFill>
              <a:latin typeface="Times New Roman" pitchFamily="18" charset="0"/>
              <a:cs typeface="Times New Roman" pitchFamily="18" charset="0"/>
            </a:endParaRPr>
          </a:p>
        </p:txBody>
      </p:sp>
      <p:sp>
        <p:nvSpPr>
          <p:cNvPr id="8" name="7 CuadroTexto"/>
          <p:cNvSpPr txBox="1"/>
          <p:nvPr/>
        </p:nvSpPr>
        <p:spPr>
          <a:xfrm>
            <a:off x="323528" y="2996952"/>
            <a:ext cx="2376264" cy="923330"/>
          </a:xfrm>
          <a:prstGeom prst="rect">
            <a:avLst/>
          </a:prstGeom>
          <a:noFill/>
        </p:spPr>
        <p:txBody>
          <a:bodyPr wrap="square" rtlCol="0">
            <a:spAutoFit/>
          </a:bodyPr>
          <a:lstStyle/>
          <a:p>
            <a:pPr algn="ctr"/>
            <a:r>
              <a:rPr lang="en-GB" dirty="0" err="1" smtClean="0"/>
              <a:t>Andacollo</a:t>
            </a:r>
            <a:r>
              <a:rPr lang="en-GB" dirty="0" smtClean="0"/>
              <a:t> – </a:t>
            </a:r>
            <a:r>
              <a:rPr lang="en-GB" dirty="0" err="1" smtClean="0"/>
              <a:t>Junin</a:t>
            </a:r>
            <a:r>
              <a:rPr lang="en-GB" dirty="0" smtClean="0"/>
              <a:t> de los Andes y Villa la Angostura</a:t>
            </a:r>
            <a:endParaRPr lang="en-GB" dirty="0"/>
          </a:p>
        </p:txBody>
      </p:sp>
      <p:sp>
        <p:nvSpPr>
          <p:cNvPr id="9" name="8 Flecha derecha"/>
          <p:cNvSpPr/>
          <p:nvPr/>
        </p:nvSpPr>
        <p:spPr>
          <a:xfrm>
            <a:off x="2699792" y="3172127"/>
            <a:ext cx="7560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19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251" t="22298" r="39789" b="24324"/>
          <a:stretch/>
        </p:blipFill>
        <p:spPr bwMode="auto">
          <a:xfrm>
            <a:off x="1401369" y="908720"/>
            <a:ext cx="5834927" cy="565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539552" y="132601"/>
            <a:ext cx="7560840" cy="707886"/>
          </a:xfrm>
          <a:prstGeom prst="rect">
            <a:avLst/>
          </a:prstGeom>
          <a:noFill/>
        </p:spPr>
        <p:txBody>
          <a:bodyPr wrap="square" rtlCol="0">
            <a:spAutoFit/>
          </a:bodyPr>
          <a:lstStyle/>
          <a:p>
            <a:pPr algn="ctr"/>
            <a:r>
              <a:rPr lang="es-AR" sz="2000" b="1" dirty="0" smtClean="0">
                <a:solidFill>
                  <a:srgbClr val="C00000"/>
                </a:solidFill>
                <a:latin typeface="Times New Roman" pitchFamily="18" charset="0"/>
                <a:cs typeface="Times New Roman" pitchFamily="18" charset="0"/>
              </a:rPr>
              <a:t>Intersección del grafo disco Unidad con </a:t>
            </a:r>
            <a:r>
              <a:rPr lang="es-AR" sz="2000" b="1" dirty="0">
                <a:solidFill>
                  <a:srgbClr val="C00000"/>
                </a:solidFill>
                <a:latin typeface="Times New Roman" pitchFamily="18" charset="0"/>
                <a:cs typeface="Times New Roman" pitchFamily="18" charset="0"/>
              </a:rPr>
              <a:t> </a:t>
            </a:r>
            <a:r>
              <a:rPr lang="es-AR" sz="2000" b="1" dirty="0" smtClean="0">
                <a:solidFill>
                  <a:srgbClr val="C00000"/>
                </a:solidFill>
                <a:latin typeface="Times New Roman" pitchFamily="18" charset="0"/>
                <a:cs typeface="Times New Roman" pitchFamily="18" charset="0"/>
              </a:rPr>
              <a:t>grafo de la Triangulación </a:t>
            </a:r>
            <a:r>
              <a:rPr lang="es-AR" sz="2000" b="1" dirty="0">
                <a:solidFill>
                  <a:srgbClr val="C00000"/>
                </a:solidFill>
                <a:latin typeface="Times New Roman" pitchFamily="18" charset="0"/>
                <a:cs typeface="Times New Roman" pitchFamily="18" charset="0"/>
              </a:rPr>
              <a:t>de </a:t>
            </a:r>
            <a:r>
              <a:rPr lang="es-AR" sz="2000" b="1" dirty="0" err="1" smtClean="0">
                <a:solidFill>
                  <a:srgbClr val="C00000"/>
                </a:solidFill>
                <a:latin typeface="Times New Roman" pitchFamily="18" charset="0"/>
                <a:cs typeface="Times New Roman" pitchFamily="18" charset="0"/>
              </a:rPr>
              <a:t>Delaunay</a:t>
            </a:r>
            <a:r>
              <a:rPr lang="es-AR" sz="2000" b="1" dirty="0" smtClean="0">
                <a:solidFill>
                  <a:srgbClr val="C00000"/>
                </a:solidFill>
                <a:latin typeface="Times New Roman" pitchFamily="18" charset="0"/>
                <a:cs typeface="Times New Roman" pitchFamily="18" charset="0"/>
              </a:rPr>
              <a:t> </a:t>
            </a:r>
            <a:endParaRPr lang="en-GB" sz="2000" dirty="0"/>
          </a:p>
        </p:txBody>
      </p:sp>
    </p:spTree>
    <p:extLst>
      <p:ext uri="{BB962C8B-B14F-4D97-AF65-F5344CB8AC3E}">
        <p14:creationId xmlns:p14="http://schemas.microsoft.com/office/powerpoint/2010/main" val="15489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Rectángulo"/>
          <p:cNvSpPr/>
          <p:nvPr/>
        </p:nvSpPr>
        <p:spPr>
          <a:xfrm>
            <a:off x="1632958" y="332656"/>
            <a:ext cx="5081391" cy="369332"/>
          </a:xfrm>
          <a:prstGeom prst="rect">
            <a:avLst/>
          </a:prstGeom>
        </p:spPr>
        <p:txBody>
          <a:bodyPr wrap="none">
            <a:spAutoFit/>
          </a:bodyPr>
          <a:lstStyle/>
          <a:p>
            <a:pPr algn="ctr"/>
            <a:r>
              <a:rPr lang="es-AR" b="1" dirty="0">
                <a:solidFill>
                  <a:srgbClr val="C00000"/>
                </a:solidFill>
                <a:latin typeface="Times New Roman" pitchFamily="18" charset="0"/>
                <a:cs typeface="Times New Roman" pitchFamily="18" charset="0"/>
              </a:rPr>
              <a:t>GRAFO: Triangulación de </a:t>
            </a:r>
            <a:r>
              <a:rPr lang="es-AR" b="1" dirty="0" err="1" smtClean="0">
                <a:solidFill>
                  <a:srgbClr val="C00000"/>
                </a:solidFill>
                <a:latin typeface="Times New Roman" pitchFamily="18" charset="0"/>
                <a:cs typeface="Times New Roman" pitchFamily="18" charset="0"/>
              </a:rPr>
              <a:t>Delaunay</a:t>
            </a:r>
            <a:r>
              <a:rPr lang="es-AR" b="1" dirty="0" smtClean="0">
                <a:solidFill>
                  <a:srgbClr val="C00000"/>
                </a:solidFill>
                <a:latin typeface="Times New Roman" pitchFamily="18" charset="0"/>
                <a:cs typeface="Times New Roman" pitchFamily="18" charset="0"/>
              </a:rPr>
              <a:t>  Restringida</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416242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949349" y="2708920"/>
            <a:ext cx="3024336" cy="2862322"/>
          </a:xfrm>
          <a:prstGeom prst="rect">
            <a:avLst/>
          </a:prstGeom>
          <a:noFill/>
        </p:spPr>
        <p:txBody>
          <a:bodyPr wrap="square" rtlCol="0">
            <a:spAutoFit/>
          </a:bodyPr>
          <a:lstStyle/>
          <a:p>
            <a:pPr algn="just"/>
            <a:r>
              <a:rPr lang="es-AR" dirty="0">
                <a:latin typeface="Times New Roman" pitchFamily="18" charset="0"/>
                <a:cs typeface="Times New Roman" pitchFamily="18" charset="0"/>
              </a:rPr>
              <a:t>Si suponemos que existen </a:t>
            </a:r>
            <a:r>
              <a:rPr lang="es-AR" i="1" dirty="0">
                <a:latin typeface="Times New Roman" pitchFamily="18" charset="0"/>
                <a:cs typeface="Times New Roman" pitchFamily="18" charset="0"/>
              </a:rPr>
              <a:t>n</a:t>
            </a:r>
            <a:r>
              <a:rPr lang="es-AR" dirty="0">
                <a:latin typeface="Times New Roman" pitchFamily="18" charset="0"/>
                <a:cs typeface="Times New Roman" pitchFamily="18" charset="0"/>
              </a:rPr>
              <a:t> zonas, entonces la matriz </a:t>
            </a:r>
            <a:r>
              <a:rPr lang="es-AR" i="1" dirty="0" smtClean="0">
                <a:latin typeface="Times New Roman" pitchFamily="18" charset="0"/>
                <a:cs typeface="Times New Roman" pitchFamily="18" charset="0"/>
              </a:rPr>
              <a:t>S</a:t>
            </a:r>
            <a:r>
              <a:rPr lang="es-AR" dirty="0" smtClean="0">
                <a:latin typeface="Times New Roman" pitchFamily="18" charset="0"/>
                <a:cs typeface="Times New Roman" pitchFamily="18" charset="0"/>
              </a:rPr>
              <a:t> </a:t>
            </a:r>
            <a:r>
              <a:rPr lang="es-AR" dirty="0">
                <a:latin typeface="Times New Roman" pitchFamily="18" charset="0"/>
                <a:cs typeface="Times New Roman" pitchFamily="18" charset="0"/>
              </a:rPr>
              <a:t>será cuadrada de orden </a:t>
            </a:r>
            <a:r>
              <a:rPr lang="es-AR" i="1" dirty="0">
                <a:latin typeface="Times New Roman" pitchFamily="18" charset="0"/>
                <a:cs typeface="Times New Roman" pitchFamily="18" charset="0"/>
              </a:rPr>
              <a:t>n</a:t>
            </a:r>
            <a:r>
              <a:rPr lang="es-AR" dirty="0">
                <a:latin typeface="Times New Roman" pitchFamily="18" charset="0"/>
                <a:cs typeface="Times New Roman" pitchFamily="18" charset="0"/>
              </a:rPr>
              <a:t> y cada elemento </a:t>
            </a:r>
            <a:r>
              <a:rPr lang="es-AR" i="1" dirty="0" err="1" smtClean="0">
                <a:latin typeface="Times New Roman" pitchFamily="18" charset="0"/>
                <a:cs typeface="Times New Roman" pitchFamily="18" charset="0"/>
              </a:rPr>
              <a:t>s</a:t>
            </a:r>
            <a:r>
              <a:rPr lang="es-AR" i="1" baseline="-25000" dirty="0" err="1" smtClean="0">
                <a:latin typeface="Times New Roman" pitchFamily="18" charset="0"/>
                <a:cs typeface="Times New Roman" pitchFamily="18" charset="0"/>
              </a:rPr>
              <a:t>i,j</a:t>
            </a:r>
            <a:r>
              <a:rPr lang="es-AR" i="1" dirty="0" smtClean="0">
                <a:latin typeface="Times New Roman" pitchFamily="18" charset="0"/>
                <a:cs typeface="Times New Roman" pitchFamily="18" charset="0"/>
              </a:rPr>
              <a:t> </a:t>
            </a:r>
            <a:r>
              <a:rPr lang="es-AR" dirty="0">
                <a:latin typeface="Times New Roman" pitchFamily="18" charset="0"/>
                <a:cs typeface="Times New Roman" pitchFamily="18" charset="0"/>
              </a:rPr>
              <a:t>representará la relación entre las zonas </a:t>
            </a:r>
            <a:r>
              <a:rPr lang="es-AR" i="1" dirty="0">
                <a:latin typeface="Times New Roman" pitchFamily="18" charset="0"/>
                <a:cs typeface="Times New Roman" pitchFamily="18" charset="0"/>
              </a:rPr>
              <a:t>i</a:t>
            </a:r>
            <a:r>
              <a:rPr lang="es-AR" dirty="0">
                <a:latin typeface="Times New Roman" pitchFamily="18" charset="0"/>
                <a:cs typeface="Times New Roman" pitchFamily="18" charset="0"/>
              </a:rPr>
              <a:t> y </a:t>
            </a:r>
            <a:r>
              <a:rPr lang="es-AR" i="1" dirty="0">
                <a:latin typeface="Times New Roman" pitchFamily="18" charset="0"/>
                <a:cs typeface="Times New Roman" pitchFamily="18" charset="0"/>
              </a:rPr>
              <a:t>j</a:t>
            </a:r>
            <a:r>
              <a:rPr lang="es-AR" dirty="0">
                <a:latin typeface="Times New Roman" pitchFamily="18" charset="0"/>
                <a:cs typeface="Times New Roman" pitchFamily="18" charset="0"/>
              </a:rPr>
              <a:t>. Cabe aclarar que la diagonal principal está formada por ceros, ya que ninguna zona es vecina de sí misma. </a:t>
            </a:r>
          </a:p>
          <a:p>
            <a:endParaRPr lang="en-GB" dirty="0"/>
          </a:p>
        </p:txBody>
      </p:sp>
      <mc:AlternateContent xmlns:mc="http://schemas.openxmlformats.org/markup-compatibility/2006">
        <mc:Choice xmlns:a14="http://schemas.microsoft.com/office/drawing/2010/main" Requires="a14">
          <p:sp>
            <p:nvSpPr>
              <p:cNvPr id="7" name="4 CuadroTexto"/>
              <p:cNvSpPr txBox="1">
                <a:spLocks noChangeArrowheads="1"/>
              </p:cNvSpPr>
              <p:nvPr/>
            </p:nvSpPr>
            <p:spPr bwMode="auto">
              <a:xfrm>
                <a:off x="4644008" y="984834"/>
                <a:ext cx="3635019" cy="14773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AR" dirty="0">
                    <a:latin typeface="Times New Roman" pitchFamily="18" charset="0"/>
                    <a:cs typeface="Times New Roman" pitchFamily="18" charset="0"/>
                  </a:rPr>
                  <a:t>La matriz asociada al </a:t>
                </a:r>
                <a:r>
                  <a:rPr lang="es-AR" b="1" dirty="0">
                    <a:solidFill>
                      <a:srgbClr val="C00000"/>
                    </a:solidFill>
                    <a:latin typeface="Times New Roman" pitchFamily="18" charset="0"/>
                    <a:cs typeface="Times New Roman" pitchFamily="18" charset="0"/>
                  </a:rPr>
                  <a:t>Grafo de Vecindad </a:t>
                </a:r>
                <a:r>
                  <a:rPr lang="es-AR" dirty="0">
                    <a:latin typeface="Times New Roman" pitchFamily="18" charset="0"/>
                    <a:cs typeface="Times New Roman" pitchFamily="18" charset="0"/>
                  </a:rPr>
                  <a:t>es una </a:t>
                </a:r>
                <a:r>
                  <a:rPr lang="es-AR" b="1" u="sng" dirty="0" smtClean="0">
                    <a:solidFill>
                      <a:srgbClr val="C00000"/>
                    </a:solidFill>
                    <a:latin typeface="Times New Roman" pitchFamily="18" charset="0"/>
                    <a:cs typeface="Times New Roman" pitchFamily="18" charset="0"/>
                  </a:rPr>
                  <a:t>matriz  </a:t>
                </a:r>
                <a14:m>
                  <m:oMath xmlns:m="http://schemas.openxmlformats.org/officeDocument/2006/math">
                    <m:sSub>
                      <m:sSubPr>
                        <m:ctrlPr>
                          <a:rPr lang="es-AR" b="1" i="1" u="sng">
                            <a:solidFill>
                              <a:srgbClr val="C00000"/>
                            </a:solidFill>
                            <a:latin typeface="Cambria Math"/>
                            <a:cs typeface="Times New Roman" pitchFamily="18" charset="0"/>
                          </a:rPr>
                        </m:ctrlPr>
                      </m:sSubPr>
                      <m:e>
                        <m:r>
                          <a:rPr lang="es-AR" b="1" i="1" u="sng">
                            <a:solidFill>
                              <a:srgbClr val="C00000"/>
                            </a:solidFill>
                            <a:latin typeface="Cambria Math"/>
                            <a:cs typeface="Times New Roman" pitchFamily="18" charset="0"/>
                          </a:rPr>
                          <m:t>𝑺</m:t>
                        </m:r>
                      </m:e>
                      <m:sub>
                        <m:r>
                          <a:rPr lang="es-AR" b="1" i="1" u="sng">
                            <a:solidFill>
                              <a:srgbClr val="C00000"/>
                            </a:solidFill>
                            <a:latin typeface="Cambria Math"/>
                            <a:cs typeface="Times New Roman" pitchFamily="18" charset="0"/>
                          </a:rPr>
                          <m:t>𝒊</m:t>
                        </m:r>
                      </m:sub>
                    </m:sSub>
                  </m:oMath>
                </a14:m>
                <a:r>
                  <a:rPr lang="es-AR" b="1" u="sng" dirty="0">
                    <a:solidFill>
                      <a:srgbClr val="C00000"/>
                    </a:solidFill>
                    <a:latin typeface="Times New Roman" pitchFamily="18" charset="0"/>
                    <a:cs typeface="Times New Roman" pitchFamily="18" charset="0"/>
                  </a:rPr>
                  <a:t> </a:t>
                </a:r>
                <a:r>
                  <a:rPr lang="es-AR" b="1" u="sng" dirty="0" smtClean="0">
                    <a:solidFill>
                      <a:srgbClr val="C00000"/>
                    </a:solidFill>
                    <a:latin typeface="Times New Roman" pitchFamily="18" charset="0"/>
                    <a:cs typeface="Times New Roman" pitchFamily="18" charset="0"/>
                  </a:rPr>
                  <a:t>  </a:t>
                </a:r>
                <a:r>
                  <a:rPr lang="es-AR" b="1" u="sng" dirty="0">
                    <a:solidFill>
                      <a:srgbClr val="C00000"/>
                    </a:solidFill>
                    <a:latin typeface="Times New Roman" pitchFamily="18" charset="0"/>
                    <a:cs typeface="Times New Roman" pitchFamily="18" charset="0"/>
                  </a:rPr>
                  <a:t>llamada de contactos o de pesos espaciales</a:t>
                </a:r>
                <a:r>
                  <a:rPr lang="es-AR" u="sng" dirty="0">
                    <a:latin typeface="Times New Roman" pitchFamily="18" charset="0"/>
                    <a:cs typeface="Times New Roman" pitchFamily="18" charset="0"/>
                  </a:rPr>
                  <a:t>. </a:t>
                </a:r>
              </a:p>
              <a:p>
                <a:endParaRPr lang="es-AR" dirty="0"/>
              </a:p>
            </p:txBody>
          </p:sp>
        </mc:Choice>
        <mc:Fallback>
          <p:sp>
            <p:nvSpPr>
              <p:cNvPr id="7" name="4 CuadroTexto"/>
              <p:cNvSpPr txBox="1">
                <a:spLocks noRot="1" noChangeAspect="1" noMove="1" noResize="1" noEditPoints="1" noAdjustHandles="1" noChangeArrowheads="1" noChangeShapeType="1" noTextEdit="1"/>
              </p:cNvSpPr>
              <p:nvPr/>
            </p:nvSpPr>
            <p:spPr bwMode="auto">
              <a:xfrm>
                <a:off x="4644008" y="984834"/>
                <a:ext cx="3635019" cy="1477328"/>
              </a:xfrm>
              <a:prstGeom prst="rect">
                <a:avLst/>
              </a:prstGeom>
              <a:blipFill rotWithShape="1">
                <a:blip r:embed="rId3"/>
                <a:stretch>
                  <a:fillRect l="-1510" t="-2066" b="-5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324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mc:AlternateContent xmlns:mc="http://schemas.openxmlformats.org/markup-compatibility/2006" xmlns:a14="http://schemas.microsoft.com/office/drawing/2010/main">
        <mc:Choice Requires="a14">
          <p:sp>
            <p:nvSpPr>
              <p:cNvPr id="5" name="4 Rectángulo"/>
              <p:cNvSpPr/>
              <p:nvPr/>
            </p:nvSpPr>
            <p:spPr>
              <a:xfrm>
                <a:off x="579441" y="631720"/>
                <a:ext cx="7272808" cy="646331"/>
              </a:xfrm>
              <a:prstGeom prst="rect">
                <a:avLst/>
              </a:prstGeom>
            </p:spPr>
            <p:txBody>
              <a:bodyPr wrap="square">
                <a:spAutoFit/>
              </a:bodyPr>
              <a:lstStyle/>
              <a:p>
                <a:pPr marL="285750" indent="-285750">
                  <a:buFont typeface="Wingdings" pitchFamily="2" charset="2"/>
                  <a:buChar char="Ø"/>
                </a:pPr>
                <a:r>
                  <a:rPr lang="es-AR" dirty="0" smtClean="0"/>
                  <a:t>El </a:t>
                </a:r>
                <a:r>
                  <a:rPr lang="es-AR" dirty="0"/>
                  <a:t>grafo no es dirigido, entonces la matriz </a:t>
                </a:r>
                <a14:m>
                  <m:oMath xmlns:m="http://schemas.openxmlformats.org/officeDocument/2006/math">
                    <m:sSub>
                      <m:sSubPr>
                        <m:ctrlPr>
                          <a:rPr lang="es-AR" b="1" i="1">
                            <a:solidFill>
                              <a:srgbClr val="C00000"/>
                            </a:solidFill>
                            <a:latin typeface="Cambria Math"/>
                            <a:cs typeface="Times New Roman" pitchFamily="18" charset="0"/>
                          </a:rPr>
                        </m:ctrlPr>
                      </m:sSubPr>
                      <m:e>
                        <m:r>
                          <a:rPr lang="es-AR" b="1" i="1">
                            <a:solidFill>
                              <a:srgbClr val="C00000"/>
                            </a:solidFill>
                            <a:latin typeface="Cambria Math"/>
                            <a:cs typeface="Times New Roman" pitchFamily="18" charset="0"/>
                          </a:rPr>
                          <m:t>𝑺</m:t>
                        </m:r>
                      </m:e>
                      <m:sub>
                        <m:r>
                          <a:rPr lang="es-AR" b="1" i="1">
                            <a:solidFill>
                              <a:srgbClr val="C00000"/>
                            </a:solidFill>
                            <a:latin typeface="Cambria Math"/>
                            <a:cs typeface="Times New Roman" pitchFamily="18" charset="0"/>
                          </a:rPr>
                          <m:t>𝒊</m:t>
                        </m:r>
                      </m:sub>
                    </m:sSub>
                  </m:oMath>
                </a14:m>
                <a:r>
                  <a:rPr lang="es-AR" dirty="0"/>
                  <a:t> es su </a:t>
                </a:r>
                <a:r>
                  <a:rPr lang="es-AR" b="1" u="sng" dirty="0">
                    <a:solidFill>
                      <a:srgbClr val="C00000"/>
                    </a:solidFill>
                    <a:latin typeface="Cambria Math"/>
                    <a:cs typeface="Times New Roman" pitchFamily="18" charset="0"/>
                  </a:rPr>
                  <a:t>matriz </a:t>
                </a:r>
                <a:r>
                  <a:rPr lang="es-AR" b="1" u="sng" dirty="0" smtClean="0">
                    <a:solidFill>
                      <a:srgbClr val="C00000"/>
                    </a:solidFill>
                    <a:latin typeface="Cambria Math"/>
                    <a:cs typeface="Times New Roman" pitchFamily="18" charset="0"/>
                  </a:rPr>
                  <a:t> de  adyacencia </a:t>
                </a:r>
                <a:r>
                  <a:rPr lang="es-AR" dirty="0"/>
                  <a:t>y es simétrica. Se pueden construir distintas matrices</a:t>
                </a:r>
                <a:r>
                  <a:rPr lang="es-AR" dirty="0" smtClean="0"/>
                  <a:t>:</a:t>
                </a:r>
                <a:endParaRPr lang="es-AR" dirty="0"/>
              </a:p>
            </p:txBody>
          </p:sp>
        </mc:Choice>
        <mc:Fallback xmlns="">
          <p:sp>
            <p:nvSpPr>
              <p:cNvPr id="5" name="4 Rectángulo"/>
              <p:cNvSpPr>
                <a:spLocks noRot="1" noChangeAspect="1" noMove="1" noResize="1" noEditPoints="1" noAdjustHandles="1" noChangeArrowheads="1" noChangeShapeType="1" noTextEdit="1"/>
              </p:cNvSpPr>
              <p:nvPr/>
            </p:nvSpPr>
            <p:spPr>
              <a:xfrm>
                <a:off x="579441" y="631720"/>
                <a:ext cx="7272808" cy="646331"/>
              </a:xfrm>
              <a:prstGeom prst="rect">
                <a:avLst/>
              </a:prstGeom>
              <a:blipFill rotWithShape="1">
                <a:blip r:embed="rId5"/>
                <a:stretch>
                  <a:fillRect l="-503" t="-6604" r="-587" b="-14151"/>
                </a:stretch>
              </a:blipFill>
            </p:spPr>
            <p:txBody>
              <a:bodyPr/>
              <a:lstStyle/>
              <a:p>
                <a:r>
                  <a:rPr lang="en-GB">
                    <a:noFill/>
                  </a:rPr>
                  <a:t> </a:t>
                </a:r>
              </a:p>
            </p:txBody>
          </p:sp>
        </mc:Fallback>
      </mc:AlternateContent>
      <p:pic>
        <p:nvPicPr>
          <p:cNvPr id="7169"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541" y="1412776"/>
            <a:ext cx="5472607" cy="176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79939" y="185607"/>
            <a:ext cx="3271981" cy="369332"/>
          </a:xfrm>
          <a:prstGeom prst="rect">
            <a:avLst/>
          </a:prstGeom>
          <a:noFill/>
        </p:spPr>
        <p:txBody>
          <a:bodyPr wrap="square" rtlCol="0">
            <a:spAutoFit/>
          </a:bodyPr>
          <a:lstStyle/>
          <a:p>
            <a:r>
              <a:rPr lang="es-AR" b="1" u="sng" dirty="0">
                <a:solidFill>
                  <a:srgbClr val="C00000"/>
                </a:solidFill>
                <a:latin typeface="Cambria Math"/>
                <a:cs typeface="Times New Roman" pitchFamily="18" charset="0"/>
              </a:rPr>
              <a:t>Caso </a:t>
            </a:r>
            <a:r>
              <a:rPr lang="es-AR" b="1" u="sng" dirty="0" smtClean="0">
                <a:solidFill>
                  <a:srgbClr val="C00000"/>
                </a:solidFill>
                <a:latin typeface="Cambria Math"/>
                <a:cs typeface="Times New Roman" pitchFamily="18" charset="0"/>
              </a:rPr>
              <a:t>1 (Grafos no dirigidos ):</a:t>
            </a:r>
            <a:endParaRPr lang="en-GB" dirty="0"/>
          </a:p>
        </p:txBody>
      </p:sp>
      <p:sp>
        <p:nvSpPr>
          <p:cNvPr id="8" name="7 CuadroTexto"/>
          <p:cNvSpPr txBox="1"/>
          <p:nvPr/>
        </p:nvSpPr>
        <p:spPr>
          <a:xfrm>
            <a:off x="899592" y="3572114"/>
            <a:ext cx="7128792" cy="646331"/>
          </a:xfrm>
          <a:prstGeom prst="rect">
            <a:avLst/>
          </a:prstGeom>
          <a:noFill/>
        </p:spPr>
        <p:txBody>
          <a:bodyPr wrap="square" rtlCol="0">
            <a:spAutoFit/>
          </a:bodyPr>
          <a:lstStyle/>
          <a:p>
            <a:pPr marL="285750" indent="-285750">
              <a:buFont typeface="Wingdings" pitchFamily="2" charset="2"/>
              <a:buChar char="Ø"/>
            </a:pPr>
            <a:r>
              <a:rPr lang="es-AR" dirty="0"/>
              <a:t>Elementos de peso no binarios, en este caso pueden considerarse distintos valores</a:t>
            </a:r>
            <a:endParaRPr lang="en-GB" dirty="0"/>
          </a:p>
        </p:txBody>
      </p:sp>
      <mc:AlternateContent xmlns:mc="http://schemas.openxmlformats.org/markup-compatibility/2006" xmlns:a14="http://schemas.microsoft.com/office/drawing/2010/main">
        <mc:Choice Requires="a14">
          <p:sp>
            <p:nvSpPr>
              <p:cNvPr id="9" name="8 Rectángulo"/>
              <p:cNvSpPr/>
              <p:nvPr/>
            </p:nvSpPr>
            <p:spPr>
              <a:xfrm>
                <a:off x="755576" y="4416066"/>
                <a:ext cx="3606435" cy="9798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s-AR" i="1" smtClean="0">
                              <a:latin typeface="Cambria Math"/>
                            </a:rPr>
                          </m:ctrlPr>
                        </m:sSubPr>
                        <m:e>
                          <m:r>
                            <a:rPr lang="es-AR" b="0" i="1" smtClean="0">
                              <a:latin typeface="Cambria Math"/>
                            </a:rPr>
                            <m:t>𝑠</m:t>
                          </m:r>
                        </m:e>
                        <m:sub>
                          <m:r>
                            <a:rPr lang="es-AR" i="1">
                              <a:latin typeface="Cambria Math"/>
                            </a:rPr>
                            <m:t>𝑖</m:t>
                          </m:r>
                          <m:r>
                            <a:rPr lang="es-AR" i="1">
                              <a:latin typeface="Cambria Math"/>
                            </a:rPr>
                            <m:t>,</m:t>
                          </m:r>
                          <m:r>
                            <a:rPr lang="es-AR" i="1">
                              <a:latin typeface="Cambria Math"/>
                            </a:rPr>
                            <m:t>𝑗</m:t>
                          </m:r>
                        </m:sub>
                      </m:sSub>
                      <m:d>
                        <m:dPr>
                          <m:begChr m:val="{"/>
                          <m:endChr m:val=""/>
                          <m:ctrlPr>
                            <a:rPr lang="es-AR" i="1">
                              <a:latin typeface="Cambria Math"/>
                            </a:rPr>
                          </m:ctrlPr>
                        </m:dPr>
                        <m:e>
                          <m:eqArr>
                            <m:eqArrPr>
                              <m:ctrlPr>
                                <a:rPr lang="es-AR" i="1">
                                  <a:latin typeface="Cambria Math"/>
                                </a:rPr>
                              </m:ctrlPr>
                            </m:eqArrPr>
                            <m:e>
                              <m:r>
                                <m:rPr>
                                  <m:nor/>
                                </m:rPr>
                                <a:rPr lang="es-AR"/>
                                <m:t>0 </m:t>
                              </m:r>
                              <m:r>
                                <m:rPr>
                                  <m:nor/>
                                </m:rPr>
                                <a:rPr lang="es-AR"/>
                                <m:t>si</m:t>
                              </m:r>
                              <m:r>
                                <m:rPr>
                                  <m:nor/>
                                </m:rPr>
                                <a:rPr lang="es-AR"/>
                                <m:t> </m:t>
                              </m:r>
                              <m:r>
                                <m:rPr>
                                  <m:nor/>
                                </m:rPr>
                                <a:rPr lang="es-AR" i="1"/>
                                <m:t>i</m:t>
                              </m:r>
                              <m:r>
                                <m:rPr>
                                  <m:nor/>
                                </m:rPr>
                                <a:rPr lang="es-AR"/>
                                <m:t> </m:t>
                              </m:r>
                              <m:r>
                                <m:rPr>
                                  <m:nor/>
                                </m:rPr>
                                <a:rPr lang="es-AR"/>
                                <m:t>no</m:t>
                              </m:r>
                              <m:r>
                                <m:rPr>
                                  <m:nor/>
                                </m:rPr>
                                <a:rPr lang="es-AR"/>
                                <m:t> </m:t>
                              </m:r>
                              <m:r>
                                <m:rPr>
                                  <m:nor/>
                                </m:rPr>
                                <a:rPr lang="es-AR"/>
                                <m:t>est</m:t>
                              </m:r>
                              <m:r>
                                <m:rPr>
                                  <m:nor/>
                                </m:rPr>
                                <a:rPr lang="es-AR"/>
                                <m:t>á </m:t>
                              </m:r>
                              <m:r>
                                <m:rPr>
                                  <m:nor/>
                                </m:rPr>
                                <a:rPr lang="es-AR"/>
                                <m:t>relacionado</m:t>
                              </m:r>
                              <m:r>
                                <m:rPr>
                                  <m:nor/>
                                </m:rPr>
                                <a:rPr lang="es-AR"/>
                                <m:t> </m:t>
                              </m:r>
                              <m:r>
                                <m:rPr>
                                  <m:nor/>
                                </m:rPr>
                                <a:rPr lang="es-AR"/>
                                <m:t>con</m:t>
                              </m:r>
                              <m:r>
                                <m:rPr>
                                  <m:nor/>
                                </m:rPr>
                                <a:rPr lang="es-AR"/>
                                <m:t> </m:t>
                              </m:r>
                              <m:r>
                                <m:rPr>
                                  <m:nor/>
                                </m:rPr>
                                <a:rPr lang="es-AR"/>
                                <m:t>j</m:t>
                              </m:r>
                            </m:e>
                            <m:e>
                              <m:f>
                                <m:fPr>
                                  <m:ctrlPr>
                                    <a:rPr lang="es-AR" i="1">
                                      <a:latin typeface="Cambria Math"/>
                                    </a:rPr>
                                  </m:ctrlPr>
                                </m:fPr>
                                <m:num>
                                  <m:r>
                                    <m:rPr>
                                      <m:nor/>
                                    </m:rPr>
                                    <a:rPr lang="es-AR"/>
                                    <m:t>1</m:t>
                                  </m:r>
                                </m:num>
                                <m:den>
                                  <m:sSub>
                                    <m:sSubPr>
                                      <m:ctrlPr>
                                        <a:rPr lang="es-AR" i="1">
                                          <a:latin typeface="Cambria Math"/>
                                        </a:rPr>
                                      </m:ctrlPr>
                                    </m:sSubPr>
                                    <m:e>
                                      <m:r>
                                        <m:rPr>
                                          <m:nor/>
                                        </m:rPr>
                                        <a:rPr lang="es-AR"/>
                                        <m:t>d</m:t>
                                      </m:r>
                                    </m:e>
                                    <m:sub>
                                      <m:r>
                                        <m:rPr>
                                          <m:nor/>
                                        </m:rPr>
                                        <a:rPr lang="es-AR"/>
                                        <m:t>i</m:t>
                                      </m:r>
                                      <m:r>
                                        <m:rPr>
                                          <m:nor/>
                                        </m:rPr>
                                        <a:rPr lang="es-AR"/>
                                        <m:t>,</m:t>
                                      </m:r>
                                      <m:r>
                                        <m:rPr>
                                          <m:nor/>
                                        </m:rPr>
                                        <a:rPr lang="es-AR"/>
                                        <m:t>j</m:t>
                                      </m:r>
                                    </m:sub>
                                  </m:sSub>
                                </m:den>
                              </m:f>
                              <m:r>
                                <m:rPr>
                                  <m:nor/>
                                </m:rPr>
                                <a:rPr lang="es-AR"/>
                                <m:t> </m:t>
                              </m:r>
                              <m:r>
                                <m:rPr>
                                  <m:nor/>
                                </m:rPr>
                                <a:rPr lang="es-AR"/>
                                <m:t>si</m:t>
                              </m:r>
                              <m:r>
                                <m:rPr>
                                  <m:nor/>
                                </m:rPr>
                                <a:rPr lang="es-AR"/>
                                <m:t> </m:t>
                              </m:r>
                              <m:r>
                                <m:rPr>
                                  <m:nor/>
                                </m:rPr>
                                <a:rPr lang="es-AR" i="1"/>
                                <m:t>i</m:t>
                              </m:r>
                              <m:r>
                                <m:rPr>
                                  <m:nor/>
                                </m:rPr>
                                <a:rPr lang="es-AR" i="1"/>
                                <m:t> </m:t>
                              </m:r>
                              <m:r>
                                <m:rPr>
                                  <m:nor/>
                                </m:rPr>
                                <a:rPr lang="es-AR"/>
                                <m:t>est</m:t>
                              </m:r>
                              <m:r>
                                <m:rPr>
                                  <m:nor/>
                                </m:rPr>
                                <a:rPr lang="es-AR"/>
                                <m:t>á </m:t>
                              </m:r>
                              <m:r>
                                <m:rPr>
                                  <m:nor/>
                                </m:rPr>
                                <a:rPr lang="es-AR"/>
                                <m:t>relacionado</m:t>
                              </m:r>
                              <m:r>
                                <m:rPr>
                                  <m:nor/>
                                </m:rPr>
                                <a:rPr lang="es-AR"/>
                                <m:t> </m:t>
                              </m:r>
                              <m:r>
                                <m:rPr>
                                  <m:nor/>
                                </m:rPr>
                                <a:rPr lang="es-AR"/>
                                <m:t>con</m:t>
                              </m:r>
                              <m:r>
                                <m:rPr>
                                  <m:nor/>
                                </m:rPr>
                                <a:rPr lang="es-AR"/>
                                <m:t> </m:t>
                              </m:r>
                              <m:r>
                                <m:rPr>
                                  <m:nor/>
                                </m:rPr>
                                <a:rPr lang="es-AR"/>
                                <m:t>j</m:t>
                              </m:r>
                              <m:r>
                                <m:rPr>
                                  <m:nor/>
                                </m:rPr>
                                <a:rPr lang="es-AR"/>
                                <m:t> </m:t>
                              </m:r>
                            </m:e>
                          </m:eqArr>
                        </m:e>
                      </m:d>
                    </m:oMath>
                  </m:oMathPara>
                </a14:m>
                <a:endParaRPr lang="es-AR" dirty="0"/>
              </a:p>
            </p:txBody>
          </p:sp>
        </mc:Choice>
        <mc:Fallback xmlns="">
          <p:sp>
            <p:nvSpPr>
              <p:cNvPr id="9" name="8 Rectángulo"/>
              <p:cNvSpPr>
                <a:spLocks noRot="1" noChangeAspect="1" noMove="1" noResize="1" noEditPoints="1" noAdjustHandles="1" noChangeArrowheads="1" noChangeShapeType="1" noTextEdit="1"/>
              </p:cNvSpPr>
              <p:nvPr/>
            </p:nvSpPr>
            <p:spPr>
              <a:xfrm>
                <a:off x="755576" y="4416066"/>
                <a:ext cx="3606435" cy="97982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4463988" y="4378247"/>
                <a:ext cx="3801362" cy="97661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s-AR" i="1" smtClean="0">
                              <a:latin typeface="Cambria Math"/>
                            </a:rPr>
                          </m:ctrlPr>
                        </m:sSubPr>
                        <m:e>
                          <m:r>
                            <a:rPr lang="es-AR" b="0" i="1" smtClean="0">
                              <a:latin typeface="Cambria Math"/>
                            </a:rPr>
                            <m:t>𝑠</m:t>
                          </m:r>
                        </m:e>
                        <m:sub>
                          <m:r>
                            <a:rPr lang="es-AR" i="1">
                              <a:latin typeface="Cambria Math"/>
                            </a:rPr>
                            <m:t>𝑖</m:t>
                          </m:r>
                          <m:r>
                            <a:rPr lang="es-AR" i="1">
                              <a:latin typeface="Cambria Math"/>
                            </a:rPr>
                            <m:t>,</m:t>
                          </m:r>
                          <m:r>
                            <a:rPr lang="es-AR" i="1">
                              <a:latin typeface="Cambria Math"/>
                            </a:rPr>
                            <m:t>𝑗</m:t>
                          </m:r>
                        </m:sub>
                      </m:sSub>
                      <m:d>
                        <m:dPr>
                          <m:begChr m:val="{"/>
                          <m:endChr m:val=""/>
                          <m:ctrlPr>
                            <a:rPr lang="es-AR" i="1">
                              <a:latin typeface="Cambria Math"/>
                            </a:rPr>
                          </m:ctrlPr>
                        </m:dPr>
                        <m:e>
                          <m:eqArr>
                            <m:eqArrPr>
                              <m:ctrlPr>
                                <a:rPr lang="es-AR" i="1">
                                  <a:latin typeface="Cambria Math"/>
                                </a:rPr>
                              </m:ctrlPr>
                            </m:eqArrPr>
                            <m:e>
                              <m:r>
                                <m:rPr>
                                  <m:nor/>
                                </m:rPr>
                                <a:rPr lang="es-AR"/>
                                <m:t>0 </m:t>
                              </m:r>
                              <m:r>
                                <m:rPr>
                                  <m:nor/>
                                </m:rPr>
                                <a:rPr lang="es-AR"/>
                                <m:t>si</m:t>
                              </m:r>
                              <m:r>
                                <m:rPr>
                                  <m:nor/>
                                </m:rPr>
                                <a:rPr lang="es-AR"/>
                                <m:t> </m:t>
                              </m:r>
                              <m:r>
                                <m:rPr>
                                  <m:nor/>
                                </m:rPr>
                                <a:rPr lang="es-AR" i="1"/>
                                <m:t>i</m:t>
                              </m:r>
                              <m:r>
                                <m:rPr>
                                  <m:nor/>
                                </m:rPr>
                                <a:rPr lang="es-AR"/>
                                <m:t> </m:t>
                              </m:r>
                              <m:r>
                                <m:rPr>
                                  <m:nor/>
                                </m:rPr>
                                <a:rPr lang="es-AR"/>
                                <m:t>no</m:t>
                              </m:r>
                              <m:r>
                                <m:rPr>
                                  <m:nor/>
                                </m:rPr>
                                <a:rPr lang="es-AR"/>
                                <m:t> </m:t>
                              </m:r>
                              <m:r>
                                <m:rPr>
                                  <m:nor/>
                                </m:rPr>
                                <a:rPr lang="es-AR"/>
                                <m:t>est</m:t>
                              </m:r>
                              <m:r>
                                <m:rPr>
                                  <m:nor/>
                                </m:rPr>
                                <a:rPr lang="es-AR"/>
                                <m:t>á </m:t>
                              </m:r>
                              <m:r>
                                <m:rPr>
                                  <m:nor/>
                                </m:rPr>
                                <a:rPr lang="es-AR"/>
                                <m:t>relacionado</m:t>
                              </m:r>
                              <m:r>
                                <m:rPr>
                                  <m:nor/>
                                </m:rPr>
                                <a:rPr lang="es-AR"/>
                                <m:t> </m:t>
                              </m:r>
                              <m:r>
                                <m:rPr>
                                  <m:nor/>
                                </m:rPr>
                                <a:rPr lang="es-AR"/>
                                <m:t>con</m:t>
                              </m:r>
                              <m:r>
                                <m:rPr>
                                  <m:nor/>
                                </m:rPr>
                                <a:rPr lang="es-AR"/>
                                <m:t> </m:t>
                              </m:r>
                              <m:r>
                                <m:rPr>
                                  <m:nor/>
                                </m:rPr>
                                <a:rPr lang="es-AR"/>
                                <m:t>j</m:t>
                              </m:r>
                            </m:e>
                            <m:e>
                              <m:f>
                                <m:fPr>
                                  <m:ctrlPr>
                                    <a:rPr lang="es-AR" i="1">
                                      <a:latin typeface="Cambria Math"/>
                                    </a:rPr>
                                  </m:ctrlPr>
                                </m:fPr>
                                <m:num>
                                  <m:r>
                                    <m:rPr>
                                      <m:nor/>
                                    </m:rPr>
                                    <a:rPr lang="es-AR"/>
                                    <m:t>1</m:t>
                                  </m:r>
                                </m:num>
                                <m:den>
                                  <m:sSup>
                                    <m:sSupPr>
                                      <m:ctrlPr>
                                        <a:rPr lang="es-AR" i="1" smtClean="0">
                                          <a:latin typeface="Cambria Math"/>
                                        </a:rPr>
                                      </m:ctrlPr>
                                    </m:sSupPr>
                                    <m:e>
                                      <m:r>
                                        <a:rPr lang="es-AR" b="0" i="1" smtClean="0">
                                          <a:latin typeface="Cambria Math"/>
                                        </a:rPr>
                                        <m:t>(</m:t>
                                      </m:r>
                                      <m:sSubSup>
                                        <m:sSubSupPr>
                                          <m:ctrlPr>
                                            <a:rPr lang="es-AR" b="0" i="1" smtClean="0">
                                              <a:latin typeface="Cambria Math"/>
                                            </a:rPr>
                                          </m:ctrlPr>
                                        </m:sSubSupPr>
                                        <m:e>
                                          <m:r>
                                            <a:rPr lang="es-AR" b="0" i="1" smtClean="0">
                                              <a:latin typeface="Cambria Math"/>
                                            </a:rPr>
                                            <m:t>𝑑</m:t>
                                          </m:r>
                                        </m:e>
                                        <m:sub>
                                          <m:r>
                                            <a:rPr lang="es-AR" b="0" i="1" smtClean="0">
                                              <a:latin typeface="Cambria Math"/>
                                            </a:rPr>
                                            <m:t>𝑖</m:t>
                                          </m:r>
                                          <m:r>
                                            <a:rPr lang="es-AR" b="0" i="1" smtClean="0">
                                              <a:latin typeface="Cambria Math"/>
                                            </a:rPr>
                                            <m:t>,</m:t>
                                          </m:r>
                                          <m:r>
                                            <a:rPr lang="es-AR" b="0" i="1" smtClean="0">
                                              <a:latin typeface="Cambria Math"/>
                                            </a:rPr>
                                            <m:t>𝑗</m:t>
                                          </m:r>
                                        </m:sub>
                                        <m:sup/>
                                      </m:sSubSup>
                                      <m:r>
                                        <a:rPr lang="es-AR" b="0" i="1" smtClean="0">
                                          <a:latin typeface="Cambria Math"/>
                                        </a:rPr>
                                        <m:t>)</m:t>
                                      </m:r>
                                    </m:e>
                                    <m:sup>
                                      <m:r>
                                        <a:rPr lang="es-AR" b="0" i="1" smtClean="0">
                                          <a:latin typeface="Cambria Math"/>
                                        </a:rPr>
                                        <m:t>2</m:t>
                                      </m:r>
                                    </m:sup>
                                  </m:sSup>
                                </m:den>
                              </m:f>
                              <m:r>
                                <m:rPr>
                                  <m:nor/>
                                </m:rPr>
                                <a:rPr lang="es-AR"/>
                                <m:t> </m:t>
                              </m:r>
                              <m:r>
                                <m:rPr>
                                  <m:nor/>
                                </m:rPr>
                                <a:rPr lang="es-AR"/>
                                <m:t>si</m:t>
                              </m:r>
                              <m:r>
                                <m:rPr>
                                  <m:nor/>
                                </m:rPr>
                                <a:rPr lang="es-AR"/>
                                <m:t> </m:t>
                              </m:r>
                              <m:r>
                                <m:rPr>
                                  <m:nor/>
                                </m:rPr>
                                <a:rPr lang="es-AR" i="1"/>
                                <m:t>i</m:t>
                              </m:r>
                              <m:r>
                                <m:rPr>
                                  <m:nor/>
                                </m:rPr>
                                <a:rPr lang="es-AR" i="1"/>
                                <m:t> </m:t>
                              </m:r>
                              <m:r>
                                <m:rPr>
                                  <m:nor/>
                                </m:rPr>
                                <a:rPr lang="es-AR"/>
                                <m:t>est</m:t>
                              </m:r>
                              <m:r>
                                <m:rPr>
                                  <m:nor/>
                                </m:rPr>
                                <a:rPr lang="es-AR"/>
                                <m:t>á </m:t>
                              </m:r>
                              <m:r>
                                <m:rPr>
                                  <m:nor/>
                                </m:rPr>
                                <a:rPr lang="es-AR"/>
                                <m:t>relacionado</m:t>
                              </m:r>
                              <m:r>
                                <m:rPr>
                                  <m:nor/>
                                </m:rPr>
                                <a:rPr lang="es-AR"/>
                                <m:t> </m:t>
                              </m:r>
                              <m:r>
                                <m:rPr>
                                  <m:nor/>
                                </m:rPr>
                                <a:rPr lang="es-AR"/>
                                <m:t>con</m:t>
                              </m:r>
                              <m:r>
                                <m:rPr>
                                  <m:nor/>
                                </m:rPr>
                                <a:rPr lang="es-AR"/>
                                <m:t> </m:t>
                              </m:r>
                              <m:r>
                                <m:rPr>
                                  <m:nor/>
                                </m:rPr>
                                <a:rPr lang="es-AR"/>
                                <m:t>j</m:t>
                              </m:r>
                              <m:r>
                                <m:rPr>
                                  <m:nor/>
                                </m:rPr>
                                <a:rPr lang="es-AR"/>
                                <m:t> </m:t>
                              </m:r>
                            </m:e>
                          </m:eqArr>
                        </m:e>
                      </m:d>
                    </m:oMath>
                  </m:oMathPara>
                </a14:m>
                <a:endParaRPr lang="es-AR" dirty="0"/>
              </a:p>
            </p:txBody>
          </p:sp>
        </mc:Choice>
        <mc:Fallback xmlns="">
          <p:sp>
            <p:nvSpPr>
              <p:cNvPr id="11" name="10 Rectángulo"/>
              <p:cNvSpPr>
                <a:spLocks noRot="1" noChangeAspect="1" noMove="1" noResize="1" noEditPoints="1" noAdjustHandles="1" noChangeArrowheads="1" noChangeShapeType="1" noTextEdit="1"/>
              </p:cNvSpPr>
              <p:nvPr/>
            </p:nvSpPr>
            <p:spPr>
              <a:xfrm>
                <a:off x="4463988" y="4378247"/>
                <a:ext cx="3801362" cy="976614"/>
              </a:xfrm>
              <a:prstGeom prst="rect">
                <a:avLst/>
              </a:prstGeom>
              <a:blipFill rotWithShape="1">
                <a:blip r:embed="rId8"/>
                <a:stretch>
                  <a:fillRect r="-16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9 CuadroTexto"/>
              <p:cNvSpPr txBox="1"/>
              <p:nvPr/>
            </p:nvSpPr>
            <p:spPr>
              <a:xfrm>
                <a:off x="2123728" y="5877272"/>
                <a:ext cx="3960440" cy="395558"/>
              </a:xfrm>
              <a:prstGeom prst="rect">
                <a:avLst/>
              </a:prstGeom>
              <a:noFill/>
            </p:spPr>
            <p:txBody>
              <a:bodyPr wrap="square" rtlCol="0">
                <a:spAutoFit/>
              </a:bodyPr>
              <a:lstStyle/>
              <a:p>
                <a:r>
                  <a:rPr lang="es-AR" dirty="0"/>
                  <a:t>siendo </a:t>
                </a:r>
                <a14:m>
                  <m:oMath xmlns:m="http://schemas.openxmlformats.org/officeDocument/2006/math">
                    <m:r>
                      <a:rPr lang="es-AR" i="1">
                        <a:latin typeface="Cambria Math"/>
                      </a:rPr>
                      <m:t> </m:t>
                    </m:r>
                    <m:sSub>
                      <m:sSubPr>
                        <m:ctrlPr>
                          <a:rPr lang="es-AR" i="1">
                            <a:latin typeface="Cambria Math"/>
                          </a:rPr>
                        </m:ctrlPr>
                      </m:sSubPr>
                      <m:e>
                        <m:r>
                          <a:rPr lang="es-AR" i="1">
                            <a:latin typeface="Cambria Math"/>
                          </a:rPr>
                          <m:t>𝑑</m:t>
                        </m:r>
                      </m:e>
                      <m:sub>
                        <m:r>
                          <a:rPr lang="es-AR" i="1">
                            <a:latin typeface="Cambria Math"/>
                          </a:rPr>
                          <m:t>𝑖</m:t>
                        </m:r>
                        <m:r>
                          <a:rPr lang="es-AR" i="1">
                            <a:latin typeface="Cambria Math"/>
                          </a:rPr>
                          <m:t>,</m:t>
                        </m:r>
                        <m:r>
                          <a:rPr lang="es-AR" i="1">
                            <a:latin typeface="Cambria Math"/>
                          </a:rPr>
                          <m:t>𝑗</m:t>
                        </m:r>
                        <m:r>
                          <a:rPr lang="es-AR" i="1">
                            <a:latin typeface="Cambria Math"/>
                          </a:rPr>
                          <m:t> </m:t>
                        </m:r>
                      </m:sub>
                    </m:sSub>
                    <m:r>
                      <a:rPr lang="es-AR" i="1">
                        <a:latin typeface="Cambria Math"/>
                      </a:rPr>
                      <m:t>𝑙𝑎</m:t>
                    </m:r>
                    <m:r>
                      <a:rPr lang="es-AR" i="1">
                        <a:latin typeface="Cambria Math"/>
                      </a:rPr>
                      <m:t> </m:t>
                    </m:r>
                    <m:r>
                      <a:rPr lang="es-AR" i="1">
                        <a:latin typeface="Cambria Math"/>
                      </a:rPr>
                      <m:t>𝑑𝑖𝑠𝑡𝑎𝑛𝑐𝑖𝑎</m:t>
                    </m:r>
                    <m:r>
                      <a:rPr lang="es-AR" i="1">
                        <a:latin typeface="Cambria Math"/>
                      </a:rPr>
                      <m:t> </m:t>
                    </m:r>
                    <m:r>
                      <a:rPr lang="es-AR" i="1">
                        <a:latin typeface="Cambria Math"/>
                      </a:rPr>
                      <m:t>𝑒𝑛𝑡𝑟𝑒</m:t>
                    </m:r>
                    <m:r>
                      <a:rPr lang="es-AR" i="1">
                        <a:latin typeface="Cambria Math"/>
                      </a:rPr>
                      <m:t> </m:t>
                    </m:r>
                    <m:r>
                      <a:rPr lang="es-AR" i="1">
                        <a:latin typeface="Cambria Math"/>
                      </a:rPr>
                      <m:t>𝑖</m:t>
                    </m:r>
                    <m:r>
                      <a:rPr lang="es-AR" i="1">
                        <a:latin typeface="Cambria Math"/>
                      </a:rPr>
                      <m:t> </m:t>
                    </m:r>
                    <m:r>
                      <a:rPr lang="es-AR" i="1">
                        <a:latin typeface="Cambria Math"/>
                      </a:rPr>
                      <m:t>𝑦</m:t>
                    </m:r>
                    <m:r>
                      <a:rPr lang="es-AR" i="1">
                        <a:latin typeface="Cambria Math"/>
                      </a:rPr>
                      <m:t> </m:t>
                    </m:r>
                    <m:r>
                      <a:rPr lang="es-AR" i="1">
                        <a:latin typeface="Cambria Math"/>
                      </a:rPr>
                      <m:t>𝑗</m:t>
                    </m:r>
                  </m:oMath>
                </a14:m>
                <a:endParaRPr lang="es-AR"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2123728" y="5877272"/>
                <a:ext cx="3960440" cy="395558"/>
              </a:xfrm>
              <a:prstGeom prst="rect">
                <a:avLst/>
              </a:prstGeom>
              <a:blipFill rotWithShape="1">
                <a:blip r:embed="rId9"/>
                <a:stretch>
                  <a:fillRect l="-1231" t="-6154" b="-18462"/>
                </a:stretch>
              </a:blipFill>
            </p:spPr>
            <p:txBody>
              <a:bodyPr/>
              <a:lstStyle/>
              <a:p>
                <a:r>
                  <a:rPr lang="en-GB">
                    <a:noFill/>
                  </a:rPr>
                  <a:t> </a:t>
                </a:r>
              </a:p>
            </p:txBody>
          </p:sp>
        </mc:Fallback>
      </mc:AlternateContent>
    </p:spTree>
    <p:extLst>
      <p:ext uri="{BB962C8B-B14F-4D97-AF65-F5344CB8AC3E}">
        <p14:creationId xmlns:p14="http://schemas.microsoft.com/office/powerpoint/2010/main" val="20069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1 CuadroTexto"/>
          <p:cNvSpPr txBox="1">
            <a:spLocks noChangeArrowheads="1"/>
          </p:cNvSpPr>
          <p:nvPr/>
        </p:nvSpPr>
        <p:spPr bwMode="auto">
          <a:xfrm>
            <a:off x="611188" y="404664"/>
            <a:ext cx="691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AR" sz="2400" b="1" u="sng" dirty="0" smtClean="0">
                <a:solidFill>
                  <a:srgbClr val="C00000"/>
                </a:solidFill>
                <a:latin typeface="Times New Roman" pitchFamily="18" charset="0"/>
                <a:cs typeface="Times New Roman" pitchFamily="18" charset="0"/>
              </a:rPr>
              <a:t>PROBLEMA</a:t>
            </a:r>
            <a:endParaRPr lang="es-AR" sz="2400" b="1" u="sng" dirty="0">
              <a:solidFill>
                <a:srgbClr val="C00000"/>
              </a:solidFill>
              <a:latin typeface="Times New Roman" pitchFamily="18" charset="0"/>
              <a:cs typeface="Times New Roman" pitchFamily="18" charset="0"/>
            </a:endParaRPr>
          </a:p>
        </p:txBody>
      </p:sp>
      <p:sp>
        <p:nvSpPr>
          <p:cNvPr id="7" name="6 CuadroTexto"/>
          <p:cNvSpPr txBox="1"/>
          <p:nvPr/>
        </p:nvSpPr>
        <p:spPr>
          <a:xfrm>
            <a:off x="719386" y="1260263"/>
            <a:ext cx="7129164" cy="646331"/>
          </a:xfrm>
          <a:prstGeom prst="rect">
            <a:avLst/>
          </a:prstGeom>
          <a:noFill/>
        </p:spPr>
        <p:txBody>
          <a:bodyPr wrap="square" rtlCol="0">
            <a:spAutoFit/>
          </a:bodyPr>
          <a:lstStyle/>
          <a:p>
            <a:pPr algn="just">
              <a:defRPr/>
            </a:pPr>
            <a:r>
              <a:rPr lang="es-ES_tradnl" dirty="0" smtClean="0"/>
              <a:t>El </a:t>
            </a:r>
            <a:r>
              <a:rPr lang="es-ES_tradnl" dirty="0"/>
              <a:t>cáncer de mama (CM) es el principal cáncer y la primera causa de muerte por cáncer en la mujer, a nivel </a:t>
            </a:r>
            <a:r>
              <a:rPr lang="es-ES_tradnl" dirty="0" smtClean="0"/>
              <a:t>mundial</a:t>
            </a:r>
            <a:endParaRPr lang="en-GB" dirty="0"/>
          </a:p>
        </p:txBody>
      </p:sp>
      <p:sp>
        <p:nvSpPr>
          <p:cNvPr id="8" name="7 CuadroTexto"/>
          <p:cNvSpPr txBox="1"/>
          <p:nvPr/>
        </p:nvSpPr>
        <p:spPr>
          <a:xfrm>
            <a:off x="719386" y="2204864"/>
            <a:ext cx="7129164" cy="923330"/>
          </a:xfrm>
          <a:prstGeom prst="rect">
            <a:avLst/>
          </a:prstGeom>
          <a:noFill/>
        </p:spPr>
        <p:txBody>
          <a:bodyPr wrap="square" rtlCol="0">
            <a:spAutoFit/>
          </a:bodyPr>
          <a:lstStyle/>
          <a:p>
            <a:pPr algn="just"/>
            <a:r>
              <a:rPr lang="es-ES_tradnl" dirty="0" smtClean="0"/>
              <a:t>En </a:t>
            </a:r>
            <a:r>
              <a:rPr lang="es-ES_tradnl" dirty="0"/>
              <a:t>Argentina, se </a:t>
            </a:r>
            <a:r>
              <a:rPr lang="es-AR" dirty="0"/>
              <a:t>producen 5600 muertes por año por CM y se estima que se producirán más de 19.000 nuevos casos por año, con una tasa de mortalidad ajustada por edad de 18,3 por 100.000 habitantes.</a:t>
            </a:r>
            <a:endParaRPr lang="en-GB" dirty="0"/>
          </a:p>
        </p:txBody>
      </p:sp>
      <p:sp>
        <p:nvSpPr>
          <p:cNvPr id="9" name="8 CuadroTexto"/>
          <p:cNvSpPr txBox="1"/>
          <p:nvPr/>
        </p:nvSpPr>
        <p:spPr>
          <a:xfrm>
            <a:off x="661599" y="3429000"/>
            <a:ext cx="7272808" cy="1754326"/>
          </a:xfrm>
          <a:prstGeom prst="rect">
            <a:avLst/>
          </a:prstGeom>
          <a:noFill/>
        </p:spPr>
        <p:txBody>
          <a:bodyPr wrap="square" rtlCol="0">
            <a:spAutoFit/>
          </a:bodyPr>
          <a:lstStyle/>
          <a:p>
            <a:pPr algn="just"/>
            <a:r>
              <a:rPr lang="es-AR" dirty="0"/>
              <a:t>En la Provincia de Neuquén la principal causa de muerte son los tumores, y el cáncer de mama es la forma más común de cáncer en mujeres, y la principal causa de muerte. La tasa de mortalidad en Neuquén es de 20,2 por 100.000 mil habitantes, y ha mantenido una tendencia en ascenso desde el año 1986.</a:t>
            </a:r>
            <a:endParaRPr lang="es-AR" sz="2400" dirty="0">
              <a:latin typeface="Tahoma" pitchFamily="34" charset="0"/>
              <a:cs typeface="Tahoma" pitchFamily="34" charset="0"/>
            </a:endParaRPr>
          </a:p>
          <a:p>
            <a:endParaRPr lang="en-GB" dirty="0"/>
          </a:p>
        </p:txBody>
      </p:sp>
    </p:spTree>
    <p:extLst>
      <p:ext uri="{BB962C8B-B14F-4D97-AF65-F5344CB8AC3E}">
        <p14:creationId xmlns:p14="http://schemas.microsoft.com/office/powerpoint/2010/main" val="37122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CuadroTexto"/>
          <p:cNvSpPr txBox="1"/>
          <p:nvPr/>
        </p:nvSpPr>
        <p:spPr>
          <a:xfrm>
            <a:off x="579939" y="185607"/>
            <a:ext cx="2623909" cy="369332"/>
          </a:xfrm>
          <a:prstGeom prst="rect">
            <a:avLst/>
          </a:prstGeom>
          <a:noFill/>
        </p:spPr>
        <p:txBody>
          <a:bodyPr wrap="square" rtlCol="0">
            <a:spAutoFit/>
          </a:bodyPr>
          <a:lstStyle/>
          <a:p>
            <a:r>
              <a:rPr lang="es-AR" b="1" u="sng" dirty="0">
                <a:solidFill>
                  <a:srgbClr val="C00000"/>
                </a:solidFill>
                <a:latin typeface="Cambria Math"/>
                <a:cs typeface="Times New Roman" pitchFamily="18" charset="0"/>
              </a:rPr>
              <a:t>Caso </a:t>
            </a:r>
            <a:r>
              <a:rPr lang="es-AR" b="1" u="sng" dirty="0" smtClean="0">
                <a:solidFill>
                  <a:srgbClr val="C00000"/>
                </a:solidFill>
                <a:latin typeface="Cambria Math"/>
                <a:cs typeface="Times New Roman" pitchFamily="18" charset="0"/>
              </a:rPr>
              <a:t>2 (grafos dirigidos):</a:t>
            </a:r>
            <a:endParaRPr lang="en-GB" dirty="0"/>
          </a:p>
        </p:txBody>
      </p:sp>
      <mc:AlternateContent xmlns:mc="http://schemas.openxmlformats.org/markup-compatibility/2006" xmlns:a14="http://schemas.microsoft.com/office/drawing/2010/main">
        <mc:Choice Requires="a14">
          <p:sp>
            <p:nvSpPr>
              <p:cNvPr id="6" name="5 CuadroTexto"/>
              <p:cNvSpPr txBox="1"/>
              <p:nvPr/>
            </p:nvSpPr>
            <p:spPr>
              <a:xfrm>
                <a:off x="755576" y="584197"/>
                <a:ext cx="7272808" cy="646331"/>
              </a:xfrm>
              <a:prstGeom prst="rect">
                <a:avLst/>
              </a:prstGeom>
              <a:noFill/>
            </p:spPr>
            <p:txBody>
              <a:bodyPr wrap="square" rtlCol="0">
                <a:spAutoFit/>
              </a:bodyPr>
              <a:lstStyle/>
              <a:p>
                <a:r>
                  <a:rPr lang="es-AR" dirty="0"/>
                  <a:t>El grafo es dirigido, entonces la matriz </a:t>
                </a:r>
                <a14:m>
                  <m:oMath xmlns:m="http://schemas.openxmlformats.org/officeDocument/2006/math">
                    <m:sSub>
                      <m:sSubPr>
                        <m:ctrlPr>
                          <a:rPr lang="es-AR" b="1" i="1">
                            <a:solidFill>
                              <a:srgbClr val="C00000"/>
                            </a:solidFill>
                            <a:latin typeface="Cambria Math"/>
                            <a:cs typeface="Times New Roman" pitchFamily="18" charset="0"/>
                          </a:rPr>
                        </m:ctrlPr>
                      </m:sSubPr>
                      <m:e>
                        <m:r>
                          <a:rPr lang="es-AR" b="1" i="1">
                            <a:solidFill>
                              <a:srgbClr val="C00000"/>
                            </a:solidFill>
                            <a:latin typeface="Cambria Math"/>
                            <a:cs typeface="Times New Roman" pitchFamily="18" charset="0"/>
                          </a:rPr>
                          <m:t>𝑺</m:t>
                        </m:r>
                      </m:e>
                      <m:sub>
                        <m:r>
                          <a:rPr lang="es-AR" b="1" i="1">
                            <a:solidFill>
                              <a:srgbClr val="C00000"/>
                            </a:solidFill>
                            <a:latin typeface="Cambria Math"/>
                            <a:cs typeface="Times New Roman" pitchFamily="18" charset="0"/>
                          </a:rPr>
                          <m:t>𝒊</m:t>
                        </m:r>
                      </m:sub>
                    </m:sSub>
                  </m:oMath>
                </a14:m>
                <a:r>
                  <a:rPr lang="es-AR" dirty="0"/>
                  <a:t> </a:t>
                </a:r>
                <a:r>
                  <a:rPr lang="es-AR" dirty="0" smtClean="0"/>
                  <a:t> </a:t>
                </a:r>
                <a:r>
                  <a:rPr lang="es-AR" dirty="0"/>
                  <a:t>es su </a:t>
                </a:r>
                <a:r>
                  <a:rPr lang="es-AR" b="1" u="sng" dirty="0">
                    <a:solidFill>
                      <a:srgbClr val="C00000"/>
                    </a:solidFill>
                    <a:latin typeface="Cambria Math"/>
                    <a:cs typeface="Times New Roman" pitchFamily="18" charset="0"/>
                  </a:rPr>
                  <a:t>matriz de precedencia </a:t>
                </a:r>
                <a:r>
                  <a:rPr lang="es-AR" dirty="0" smtClean="0"/>
                  <a:t> </a:t>
                </a:r>
                <a:r>
                  <a:rPr lang="es-AR" dirty="0"/>
                  <a:t>y no es simétrica. También en este caso se pueden construir distintas </a:t>
                </a:r>
                <a:r>
                  <a:rPr lang="es-AR" dirty="0" smtClean="0"/>
                  <a:t>matrices</a:t>
                </a:r>
                <a:r>
                  <a:rPr lang="es-AR" dirty="0"/>
                  <a:t>.</a:t>
                </a:r>
                <a:endParaRPr lang="en-GB" dirty="0"/>
              </a:p>
            </p:txBody>
          </p:sp>
        </mc:Choice>
        <mc:Fallback xmlns="">
          <p:sp>
            <p:nvSpPr>
              <p:cNvPr id="6" name="5 CuadroTexto"/>
              <p:cNvSpPr txBox="1">
                <a:spLocks noRot="1" noChangeAspect="1" noMove="1" noResize="1" noEditPoints="1" noAdjustHandles="1" noChangeArrowheads="1" noChangeShapeType="1" noTextEdit="1"/>
              </p:cNvSpPr>
              <p:nvPr/>
            </p:nvSpPr>
            <p:spPr>
              <a:xfrm>
                <a:off x="755576" y="584197"/>
                <a:ext cx="7272808" cy="646331"/>
              </a:xfrm>
              <a:prstGeom prst="rect">
                <a:avLst/>
              </a:prstGeom>
              <a:blipFill rotWithShape="1">
                <a:blip r:embed="rId2"/>
                <a:stretch>
                  <a:fillRect l="-754" t="-6604" r="-335"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365334" y="2492896"/>
                <a:ext cx="3909275" cy="102912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s-AR" i="1" smtClean="0">
                              <a:latin typeface="Cambria Math"/>
                            </a:rPr>
                          </m:ctrlPr>
                        </m:sSubPr>
                        <m:e>
                          <m:r>
                            <a:rPr lang="es-AR" b="0" i="1" smtClean="0">
                              <a:latin typeface="Cambria Math"/>
                            </a:rPr>
                            <m:t>𝑆</m:t>
                          </m:r>
                        </m:e>
                        <m:sub>
                          <m:r>
                            <a:rPr lang="es-AR" i="1">
                              <a:latin typeface="Cambria Math"/>
                            </a:rPr>
                            <m:t>𝑖</m:t>
                          </m:r>
                          <m:r>
                            <a:rPr lang="es-AR" i="1">
                              <a:latin typeface="Cambria Math"/>
                            </a:rPr>
                            <m:t>,</m:t>
                          </m:r>
                          <m:r>
                            <a:rPr lang="es-AR" i="1">
                              <a:latin typeface="Cambria Math"/>
                            </a:rPr>
                            <m:t>𝑗</m:t>
                          </m:r>
                        </m:sub>
                      </m:sSub>
                      <m:d>
                        <m:dPr>
                          <m:begChr m:val="{"/>
                          <m:endChr m:val=""/>
                          <m:ctrlPr>
                            <a:rPr lang="es-AR" i="1">
                              <a:latin typeface="Cambria Math"/>
                            </a:rPr>
                          </m:ctrlPr>
                        </m:dPr>
                        <m:e>
                          <m:eqArr>
                            <m:eqArrPr>
                              <m:ctrlPr>
                                <a:rPr lang="es-AR" i="1">
                                  <a:latin typeface="Cambria Math"/>
                                </a:rPr>
                              </m:ctrlPr>
                            </m:eqArrPr>
                            <m:e>
                              <m:r>
                                <m:rPr>
                                  <m:nor/>
                                </m:rPr>
                                <a:rPr lang="es-AR"/>
                                <m:t>0 </m:t>
                              </m:r>
                              <m:r>
                                <m:rPr>
                                  <m:nor/>
                                </m:rPr>
                                <a:rPr lang="es-AR"/>
                                <m:t>si</m:t>
                              </m:r>
                              <m:r>
                                <m:rPr>
                                  <m:nor/>
                                </m:rPr>
                                <a:rPr lang="es-AR"/>
                                <m:t> </m:t>
                              </m:r>
                              <m:r>
                                <m:rPr>
                                  <m:nor/>
                                </m:rPr>
                                <a:rPr lang="es-AR"/>
                                <m:t>i</m:t>
                              </m:r>
                              <m:r>
                                <m:rPr>
                                  <m:nor/>
                                </m:rPr>
                                <a:rPr lang="es-AR"/>
                                <m:t> </m:t>
                              </m:r>
                              <m:r>
                                <m:rPr>
                                  <m:nor/>
                                </m:rPr>
                                <a:rPr lang="es-AR"/>
                                <m:t>no</m:t>
                              </m:r>
                              <m:r>
                                <m:rPr>
                                  <m:nor/>
                                </m:rPr>
                                <a:rPr lang="es-AR"/>
                                <m:t> </m:t>
                              </m:r>
                              <m:r>
                                <m:rPr>
                                  <m:nor/>
                                </m:rPr>
                                <a:rPr lang="es-AR"/>
                                <m:t>est</m:t>
                              </m:r>
                              <m:r>
                                <m:rPr>
                                  <m:nor/>
                                </m:rPr>
                                <a:rPr lang="es-AR"/>
                                <m:t>á </m:t>
                              </m:r>
                              <m:r>
                                <m:rPr>
                                  <m:nor/>
                                </m:rPr>
                                <a:rPr lang="es-AR"/>
                                <m:t>relacionado</m:t>
                              </m:r>
                              <m:r>
                                <m:rPr>
                                  <m:nor/>
                                </m:rPr>
                                <a:rPr lang="es-AR"/>
                                <m:t> </m:t>
                              </m:r>
                              <m:r>
                                <m:rPr>
                                  <m:nor/>
                                </m:rPr>
                                <a:rPr lang="es-AR"/>
                                <m:t>con</m:t>
                              </m:r>
                              <m:r>
                                <m:rPr>
                                  <m:nor/>
                                </m:rPr>
                                <a:rPr lang="es-AR"/>
                                <m:t> </m:t>
                              </m:r>
                              <m:r>
                                <m:rPr>
                                  <m:nor/>
                                </m:rPr>
                                <a:rPr lang="es-AR"/>
                                <m:t>j</m:t>
                              </m:r>
                            </m:e>
                            <m:e>
                              <m:f>
                                <m:fPr>
                                  <m:ctrlPr>
                                    <a:rPr lang="es-AR" i="1">
                                      <a:latin typeface="Cambria Math"/>
                                    </a:rPr>
                                  </m:ctrlPr>
                                </m:fPr>
                                <m:num>
                                  <m:r>
                                    <m:rPr>
                                      <m:nor/>
                                    </m:rPr>
                                    <a:rPr lang="es-AR"/>
                                    <m:t>1.</m:t>
                                  </m:r>
                                  <m:sSub>
                                    <m:sSubPr>
                                      <m:ctrlPr>
                                        <a:rPr lang="es-AR" i="1">
                                          <a:latin typeface="Cambria Math"/>
                                        </a:rPr>
                                      </m:ctrlPr>
                                    </m:sSubPr>
                                    <m:e>
                                      <m:r>
                                        <a:rPr lang="es-AR" i="1">
                                          <a:latin typeface="Cambria Math"/>
                                        </a:rPr>
                                        <m:t>𝑝</m:t>
                                      </m:r>
                                    </m:e>
                                    <m:sub>
                                      <m:r>
                                        <a:rPr lang="es-AR" i="1">
                                          <a:latin typeface="Cambria Math"/>
                                        </a:rPr>
                                        <m:t>𝑗</m:t>
                                      </m:r>
                                    </m:sub>
                                  </m:sSub>
                                </m:num>
                                <m:den>
                                  <m:sSub>
                                    <m:sSubPr>
                                      <m:ctrlPr>
                                        <a:rPr lang="es-AR" i="1">
                                          <a:latin typeface="Cambria Math"/>
                                        </a:rPr>
                                      </m:ctrlPr>
                                    </m:sSubPr>
                                    <m:e>
                                      <m:r>
                                        <m:rPr>
                                          <m:nor/>
                                        </m:rPr>
                                        <a:rPr lang="es-AR"/>
                                        <m:t>d</m:t>
                                      </m:r>
                                    </m:e>
                                    <m:sub>
                                      <m:r>
                                        <m:rPr>
                                          <m:nor/>
                                        </m:rPr>
                                        <a:rPr lang="es-AR"/>
                                        <m:t>i</m:t>
                                      </m:r>
                                      <m:r>
                                        <m:rPr>
                                          <m:nor/>
                                        </m:rPr>
                                        <a:rPr lang="es-AR"/>
                                        <m:t>,</m:t>
                                      </m:r>
                                      <m:r>
                                        <m:rPr>
                                          <m:nor/>
                                        </m:rPr>
                                        <a:rPr lang="es-AR"/>
                                        <m:t>j</m:t>
                                      </m:r>
                                    </m:sub>
                                  </m:sSub>
                                  <m:r>
                                    <a:rPr lang="es-AR" i="1">
                                      <a:latin typeface="Cambria Math"/>
                                    </a:rPr>
                                    <m:t> .</m:t>
                                  </m:r>
                                  <m:sSub>
                                    <m:sSubPr>
                                      <m:ctrlPr>
                                        <a:rPr lang="es-AR" i="1">
                                          <a:latin typeface="Cambria Math"/>
                                        </a:rPr>
                                      </m:ctrlPr>
                                    </m:sSubPr>
                                    <m:e>
                                      <m:r>
                                        <a:rPr lang="es-AR" i="1">
                                          <a:latin typeface="Cambria Math"/>
                                        </a:rPr>
                                        <m:t>𝑝</m:t>
                                      </m:r>
                                    </m:e>
                                    <m:sub>
                                      <m:r>
                                        <a:rPr lang="es-AR" i="1">
                                          <a:latin typeface="Cambria Math"/>
                                        </a:rPr>
                                        <m:t>𝑖</m:t>
                                      </m:r>
                                    </m:sub>
                                  </m:sSub>
                                </m:den>
                              </m:f>
                              <m:r>
                                <m:rPr>
                                  <m:nor/>
                                </m:rPr>
                                <a:rPr lang="es-AR"/>
                                <m:t> </m:t>
                              </m:r>
                              <m:r>
                                <m:rPr>
                                  <m:nor/>
                                </m:rPr>
                                <a:rPr lang="es-AR"/>
                                <m:t>si</m:t>
                              </m:r>
                              <m:r>
                                <m:rPr>
                                  <m:nor/>
                                </m:rPr>
                                <a:rPr lang="es-AR"/>
                                <m:t> </m:t>
                              </m:r>
                              <m:r>
                                <m:rPr>
                                  <m:nor/>
                                </m:rPr>
                                <a:rPr lang="es-AR"/>
                                <m:t>i</m:t>
                              </m:r>
                              <m:r>
                                <m:rPr>
                                  <m:nor/>
                                </m:rPr>
                                <a:rPr lang="es-AR"/>
                                <m:t> </m:t>
                              </m:r>
                              <m:r>
                                <m:rPr>
                                  <m:nor/>
                                </m:rPr>
                                <a:rPr lang="es-AR"/>
                                <m:t>est</m:t>
                              </m:r>
                              <m:r>
                                <m:rPr>
                                  <m:nor/>
                                </m:rPr>
                                <a:rPr lang="es-AR"/>
                                <m:t>á </m:t>
                              </m:r>
                              <m:r>
                                <m:rPr>
                                  <m:nor/>
                                </m:rPr>
                                <a:rPr lang="es-AR"/>
                                <m:t>relacionado</m:t>
                              </m:r>
                              <m:r>
                                <m:rPr>
                                  <m:nor/>
                                </m:rPr>
                                <a:rPr lang="es-AR"/>
                                <m:t> </m:t>
                              </m:r>
                              <m:r>
                                <m:rPr>
                                  <m:nor/>
                                </m:rPr>
                                <a:rPr lang="es-AR"/>
                                <m:t>con</m:t>
                              </m:r>
                              <m:r>
                                <m:rPr>
                                  <m:nor/>
                                </m:rPr>
                                <a:rPr lang="es-AR"/>
                                <m:t> </m:t>
                              </m:r>
                              <m:r>
                                <m:rPr>
                                  <m:nor/>
                                </m:rPr>
                                <a:rPr lang="es-AR"/>
                                <m:t>j</m:t>
                              </m:r>
                              <m:r>
                                <m:rPr>
                                  <m:nor/>
                                </m:rPr>
                                <a:rPr lang="es-AR"/>
                                <m:t> </m:t>
                              </m:r>
                            </m:e>
                          </m:eqArr>
                        </m:e>
                      </m:d>
                    </m:oMath>
                  </m:oMathPara>
                </a14:m>
                <a:endParaRPr lang="es-AR" dirty="0"/>
              </a:p>
            </p:txBody>
          </p:sp>
        </mc:Choice>
        <mc:Fallback xmlns="">
          <p:sp>
            <p:nvSpPr>
              <p:cNvPr id="7" name="6 Rectángulo"/>
              <p:cNvSpPr>
                <a:spLocks noRot="1" noChangeAspect="1" noMove="1" noResize="1" noEditPoints="1" noAdjustHandles="1" noChangeArrowheads="1" noChangeShapeType="1" noTextEdit="1"/>
              </p:cNvSpPr>
              <p:nvPr/>
            </p:nvSpPr>
            <p:spPr>
              <a:xfrm>
                <a:off x="2365334" y="2492896"/>
                <a:ext cx="3909275" cy="1029128"/>
              </a:xfrm>
              <a:prstGeom prst="rect">
                <a:avLst/>
              </a:prstGeom>
              <a:blipFill rotWithShape="1">
                <a:blip r:embed="rId5"/>
                <a:stretch>
                  <a:fillRect r="-3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755576" y="3694974"/>
                <a:ext cx="7017521" cy="608052"/>
              </a:xfrm>
              <a:prstGeom prst="rect">
                <a:avLst/>
              </a:prstGeom>
              <a:noFill/>
            </p:spPr>
            <p:txBody>
              <a:bodyPr wrap="square" rtlCol="0">
                <a:spAutoFit/>
              </a:bodyPr>
              <a:lstStyle/>
              <a:p>
                <a:r>
                  <a:rPr lang="es-AR" sz="1600" b="1" dirty="0"/>
                  <a:t>Siendo: </a:t>
                </a:r>
                <a14:m>
                  <m:oMath xmlns:m="http://schemas.openxmlformats.org/officeDocument/2006/math">
                    <m:r>
                      <a:rPr lang="es-AR" sz="1600" b="1" i="1">
                        <a:latin typeface="Cambria Math"/>
                      </a:rPr>
                      <m:t> </m:t>
                    </m:r>
                    <m:sSub>
                      <m:sSubPr>
                        <m:ctrlPr>
                          <a:rPr lang="es-AR" sz="1600" b="1" i="1">
                            <a:latin typeface="Cambria Math"/>
                          </a:rPr>
                        </m:ctrlPr>
                      </m:sSubPr>
                      <m:e>
                        <m:r>
                          <a:rPr lang="es-AR" sz="1600" b="1" i="1">
                            <a:latin typeface="Cambria Math"/>
                          </a:rPr>
                          <m:t>𝒅</m:t>
                        </m:r>
                      </m:e>
                      <m:sub>
                        <m:r>
                          <a:rPr lang="es-AR" sz="1600" b="1" i="1">
                            <a:latin typeface="Cambria Math"/>
                          </a:rPr>
                          <m:t>𝒊</m:t>
                        </m:r>
                        <m:r>
                          <a:rPr lang="es-AR" sz="1600" b="1" i="1">
                            <a:latin typeface="Cambria Math"/>
                          </a:rPr>
                          <m:t>,</m:t>
                        </m:r>
                        <m:r>
                          <a:rPr lang="es-AR" sz="1600" b="1" i="1">
                            <a:latin typeface="Cambria Math"/>
                          </a:rPr>
                          <m:t>𝒋</m:t>
                        </m:r>
                        <m:r>
                          <a:rPr lang="es-AR" sz="1600" b="1" i="1">
                            <a:latin typeface="Cambria Math"/>
                          </a:rPr>
                          <m:t>  </m:t>
                        </m:r>
                      </m:sub>
                    </m:sSub>
                    <m:r>
                      <a:rPr lang="es-AR" sz="1600" b="1" i="1">
                        <a:latin typeface="Cambria Math"/>
                      </a:rPr>
                      <m:t>𝒍𝒂</m:t>
                    </m:r>
                    <m:r>
                      <a:rPr lang="es-AR" sz="1600" b="1" i="1">
                        <a:latin typeface="Cambria Math"/>
                      </a:rPr>
                      <m:t> </m:t>
                    </m:r>
                    <m:r>
                      <a:rPr lang="es-AR" sz="1600" b="1" i="1">
                        <a:latin typeface="Cambria Math"/>
                      </a:rPr>
                      <m:t>𝒅𝒊𝒔𝒕𝒂𝒏𝒄𝒊𝒂</m:t>
                    </m:r>
                    <m:r>
                      <a:rPr lang="es-AR" sz="1600" b="1" i="1">
                        <a:latin typeface="Cambria Math"/>
                      </a:rPr>
                      <m:t> </m:t>
                    </m:r>
                    <m:r>
                      <a:rPr lang="es-AR" sz="1600" b="1" i="1">
                        <a:latin typeface="Cambria Math"/>
                      </a:rPr>
                      <m:t>𝒆𝒏𝒕𝒓𝒆</m:t>
                    </m:r>
                    <m:r>
                      <a:rPr lang="es-AR" sz="1600" b="1" i="1">
                        <a:latin typeface="Cambria Math"/>
                      </a:rPr>
                      <m:t> </m:t>
                    </m:r>
                    <m:r>
                      <a:rPr lang="es-AR" sz="1600" b="1" i="1">
                        <a:latin typeface="Cambria Math"/>
                      </a:rPr>
                      <m:t>𝒊</m:t>
                    </m:r>
                    <m:r>
                      <a:rPr lang="es-AR" sz="1600" b="1" i="1">
                        <a:latin typeface="Cambria Math"/>
                      </a:rPr>
                      <m:t> </m:t>
                    </m:r>
                    <m:r>
                      <a:rPr lang="es-AR" sz="1600" b="1" i="1">
                        <a:latin typeface="Cambria Math"/>
                      </a:rPr>
                      <m:t>𝒚</m:t>
                    </m:r>
                    <m:r>
                      <a:rPr lang="es-AR" sz="1600" b="1" i="1">
                        <a:latin typeface="Cambria Math"/>
                      </a:rPr>
                      <m:t> </m:t>
                    </m:r>
                    <m:r>
                      <a:rPr lang="es-AR" sz="1600" b="1" i="1">
                        <a:latin typeface="Cambria Math"/>
                      </a:rPr>
                      <m:t>𝒋</m:t>
                    </m:r>
                  </m:oMath>
                </a14:m>
                <a:r>
                  <a:rPr lang="es-AR" sz="1600" b="1" dirty="0"/>
                  <a:t>, </a:t>
                </a:r>
                <a:r>
                  <a:rPr lang="es-AR" sz="1600" b="1" i="1" dirty="0" err="1"/>
                  <a:t>p</a:t>
                </a:r>
                <a:r>
                  <a:rPr lang="es-AR" sz="1600" b="1" i="1" baseline="-25000" dirty="0" err="1"/>
                  <a:t>j</a:t>
                </a:r>
                <a:r>
                  <a:rPr lang="es-AR" sz="1600" b="1" i="1" dirty="0"/>
                  <a:t> </a:t>
                </a:r>
                <a:r>
                  <a:rPr lang="es-AR" sz="1600" b="1" dirty="0"/>
                  <a:t>y </a:t>
                </a:r>
                <a:r>
                  <a:rPr lang="es-AR" sz="1600" b="1" i="1" dirty="0"/>
                  <a:t>p</a:t>
                </a:r>
                <a:r>
                  <a:rPr lang="es-AR" sz="1600" b="1" i="1" baseline="-25000" dirty="0"/>
                  <a:t>i</a:t>
                </a:r>
                <a:r>
                  <a:rPr lang="es-AR" sz="1600" b="1" i="1" dirty="0"/>
                  <a:t> </a:t>
                </a:r>
                <a:r>
                  <a:rPr lang="es-AR" sz="1600" b="1" dirty="0"/>
                  <a:t>la cantidad de habitantes de las poblaciones asociadas a los vértices </a:t>
                </a:r>
                <a:r>
                  <a:rPr lang="es-AR" sz="1600" b="1" i="1" dirty="0"/>
                  <a:t>j</a:t>
                </a:r>
                <a:r>
                  <a:rPr lang="es-AR" sz="1600" b="1" dirty="0"/>
                  <a:t> e </a:t>
                </a:r>
                <a:r>
                  <a:rPr lang="es-AR" sz="1600" b="1" i="1" dirty="0"/>
                  <a:t>i</a:t>
                </a:r>
                <a:r>
                  <a:rPr lang="es-AR" sz="1600" b="1" dirty="0"/>
                  <a:t> respectivamente</a:t>
                </a:r>
                <a:endParaRPr lang="en-GB" sz="1600" b="1" dirty="0"/>
              </a:p>
            </p:txBody>
          </p:sp>
        </mc:Choice>
        <mc:Fallback xmlns="">
          <p:sp>
            <p:nvSpPr>
              <p:cNvPr id="8" name="7 CuadroTexto"/>
              <p:cNvSpPr txBox="1">
                <a:spLocks noRot="1" noChangeAspect="1" noMove="1" noResize="1" noEditPoints="1" noAdjustHandles="1" noChangeArrowheads="1" noChangeShapeType="1" noTextEdit="1"/>
              </p:cNvSpPr>
              <p:nvPr/>
            </p:nvSpPr>
            <p:spPr>
              <a:xfrm>
                <a:off x="755576" y="3694974"/>
                <a:ext cx="7017521" cy="608052"/>
              </a:xfrm>
              <a:prstGeom prst="rect">
                <a:avLst/>
              </a:prstGeom>
              <a:blipFill rotWithShape="1">
                <a:blip r:embed="rId6"/>
                <a:stretch>
                  <a:fillRect l="-521" t="-2000" b="-12000"/>
                </a:stretch>
              </a:blipFill>
            </p:spPr>
            <p:txBody>
              <a:bodyPr/>
              <a:lstStyle/>
              <a:p>
                <a:r>
                  <a:rPr lang="en-GB">
                    <a:noFill/>
                  </a:rPr>
                  <a:t> </a:t>
                </a:r>
              </a:p>
            </p:txBody>
          </p:sp>
        </mc:Fallback>
      </mc:AlternateContent>
      <p:sp>
        <p:nvSpPr>
          <p:cNvPr id="3" name="2 CuadroTexto"/>
          <p:cNvSpPr txBox="1"/>
          <p:nvPr/>
        </p:nvSpPr>
        <p:spPr>
          <a:xfrm>
            <a:off x="899591" y="1700808"/>
            <a:ext cx="6768751" cy="646331"/>
          </a:xfrm>
          <a:prstGeom prst="rect">
            <a:avLst/>
          </a:prstGeom>
          <a:noFill/>
        </p:spPr>
        <p:txBody>
          <a:bodyPr wrap="square" rtlCol="0">
            <a:spAutoFit/>
          </a:bodyPr>
          <a:lstStyle/>
          <a:p>
            <a:pPr marL="285750" indent="-285750">
              <a:buFont typeface="Courier New" pitchFamily="49" charset="0"/>
              <a:buChar char="o"/>
            </a:pPr>
            <a:r>
              <a:rPr lang="en-GB" dirty="0" err="1" smtClean="0"/>
              <a:t>Tener</a:t>
            </a:r>
            <a:r>
              <a:rPr lang="en-GB" dirty="0" smtClean="0"/>
              <a:t> en </a:t>
            </a:r>
            <a:r>
              <a:rPr lang="en-GB" dirty="0" err="1" smtClean="0"/>
              <a:t>cuenta</a:t>
            </a:r>
            <a:r>
              <a:rPr lang="en-GB" dirty="0" smtClean="0"/>
              <a:t> </a:t>
            </a:r>
            <a:r>
              <a:rPr lang="en-GB" dirty="0" err="1" smtClean="0"/>
              <a:t>las</a:t>
            </a:r>
            <a:r>
              <a:rPr lang="en-GB" dirty="0" smtClean="0"/>
              <a:t> </a:t>
            </a:r>
            <a:r>
              <a:rPr lang="en-GB" dirty="0" err="1" smtClean="0"/>
              <a:t>poblaciones</a:t>
            </a:r>
            <a:r>
              <a:rPr lang="en-GB" dirty="0" smtClean="0"/>
              <a:t> de </a:t>
            </a:r>
            <a:r>
              <a:rPr lang="en-GB" dirty="0" err="1" smtClean="0"/>
              <a:t>cada</a:t>
            </a:r>
            <a:r>
              <a:rPr lang="en-GB" dirty="0" smtClean="0"/>
              <a:t> </a:t>
            </a:r>
            <a:r>
              <a:rPr lang="en-GB" dirty="0" err="1" smtClean="0"/>
              <a:t>área</a:t>
            </a:r>
            <a:r>
              <a:rPr lang="en-GB" dirty="0" smtClean="0"/>
              <a:t>, </a:t>
            </a:r>
            <a:r>
              <a:rPr lang="en-GB" dirty="0" err="1" smtClean="0"/>
              <a:t>por</a:t>
            </a:r>
            <a:r>
              <a:rPr lang="en-GB" dirty="0" smtClean="0"/>
              <a:t> </a:t>
            </a:r>
            <a:r>
              <a:rPr lang="en-GB" dirty="0" err="1" smtClean="0"/>
              <a:t>ejemplo</a:t>
            </a:r>
            <a:r>
              <a:rPr lang="en-GB" dirty="0" smtClean="0"/>
              <a:t>, </a:t>
            </a:r>
            <a:r>
              <a:rPr lang="en-GB" dirty="0" err="1" smtClean="0"/>
              <a:t>como</a:t>
            </a:r>
            <a:r>
              <a:rPr lang="en-GB" dirty="0" smtClean="0"/>
              <a:t> se </a:t>
            </a:r>
            <a:r>
              <a:rPr lang="en-GB" dirty="0" err="1" smtClean="0"/>
              <a:t>muestra</a:t>
            </a:r>
            <a:r>
              <a:rPr lang="en-GB" dirty="0" smtClean="0"/>
              <a:t> a </a:t>
            </a:r>
            <a:r>
              <a:rPr lang="en-GB" dirty="0" err="1" smtClean="0"/>
              <a:t>continuación</a:t>
            </a:r>
            <a:r>
              <a:rPr lang="en-GB" dirty="0" smtClean="0"/>
              <a:t>:</a:t>
            </a:r>
            <a:endParaRPr lang="en-GB" dirty="0"/>
          </a:p>
        </p:txBody>
      </p:sp>
      <p:sp>
        <p:nvSpPr>
          <p:cNvPr id="9" name="8 CuadroTexto"/>
          <p:cNvSpPr txBox="1"/>
          <p:nvPr/>
        </p:nvSpPr>
        <p:spPr>
          <a:xfrm>
            <a:off x="935595" y="4581128"/>
            <a:ext cx="6768751" cy="1200329"/>
          </a:xfrm>
          <a:prstGeom prst="rect">
            <a:avLst/>
          </a:prstGeom>
          <a:noFill/>
        </p:spPr>
        <p:txBody>
          <a:bodyPr wrap="square" rtlCol="0">
            <a:spAutoFit/>
          </a:bodyPr>
          <a:lstStyle/>
          <a:p>
            <a:pPr marL="285750" indent="-285750" algn="just">
              <a:buFont typeface="Courier New" pitchFamily="49" charset="0"/>
              <a:buChar char="o"/>
            </a:pPr>
            <a:r>
              <a:rPr lang="en-GB" dirty="0" err="1" smtClean="0"/>
              <a:t>Tener</a:t>
            </a:r>
            <a:r>
              <a:rPr lang="en-GB" dirty="0" smtClean="0"/>
              <a:t> en </a:t>
            </a:r>
            <a:r>
              <a:rPr lang="en-GB" dirty="0" err="1" smtClean="0"/>
              <a:t>cuenta</a:t>
            </a:r>
            <a:r>
              <a:rPr lang="en-GB" dirty="0" smtClean="0"/>
              <a:t> la </a:t>
            </a:r>
            <a:r>
              <a:rPr lang="en-GB" dirty="0" err="1" smtClean="0"/>
              <a:t>dualidad</a:t>
            </a:r>
            <a:r>
              <a:rPr lang="en-GB" dirty="0" smtClean="0"/>
              <a:t> entre </a:t>
            </a:r>
            <a:r>
              <a:rPr lang="en-GB" dirty="0" err="1" smtClean="0"/>
              <a:t>triangulación</a:t>
            </a:r>
            <a:r>
              <a:rPr lang="en-GB" dirty="0" smtClean="0"/>
              <a:t> de Delaunay </a:t>
            </a:r>
            <a:r>
              <a:rPr lang="en-GB" dirty="0" err="1" smtClean="0"/>
              <a:t>Restringida</a:t>
            </a:r>
            <a:r>
              <a:rPr lang="en-GB" dirty="0" smtClean="0"/>
              <a:t> y la </a:t>
            </a:r>
            <a:r>
              <a:rPr lang="en-GB" dirty="0" err="1" smtClean="0"/>
              <a:t>regiones</a:t>
            </a:r>
            <a:r>
              <a:rPr lang="en-GB" dirty="0" smtClean="0"/>
              <a:t> de </a:t>
            </a:r>
            <a:r>
              <a:rPr lang="en-GB" dirty="0" err="1" smtClean="0"/>
              <a:t>Voronoi</a:t>
            </a:r>
            <a:r>
              <a:rPr lang="en-GB" dirty="0" smtClean="0"/>
              <a:t>. Los </a:t>
            </a:r>
            <a:r>
              <a:rPr lang="en-GB" dirty="0" err="1" smtClean="0"/>
              <a:t>elementos</a:t>
            </a:r>
            <a:r>
              <a:rPr lang="en-GB" dirty="0" smtClean="0"/>
              <a:t> de la </a:t>
            </a:r>
            <a:r>
              <a:rPr lang="en-GB" dirty="0" err="1" smtClean="0"/>
              <a:t>matriz</a:t>
            </a:r>
            <a:r>
              <a:rPr lang="en-GB" dirty="0" smtClean="0"/>
              <a:t> se </a:t>
            </a:r>
            <a:r>
              <a:rPr lang="en-GB" dirty="0" err="1" smtClean="0"/>
              <a:t>afectarian</a:t>
            </a:r>
            <a:r>
              <a:rPr lang="en-GB" dirty="0" smtClean="0"/>
              <a:t> con el radio </a:t>
            </a:r>
            <a:r>
              <a:rPr lang="en-GB" dirty="0" err="1" smtClean="0"/>
              <a:t>circunscripto</a:t>
            </a:r>
            <a:r>
              <a:rPr lang="en-GB" dirty="0" smtClean="0"/>
              <a:t> de </a:t>
            </a:r>
            <a:r>
              <a:rPr lang="en-GB" dirty="0" err="1" smtClean="0"/>
              <a:t>cada</a:t>
            </a:r>
            <a:r>
              <a:rPr lang="en-GB" dirty="0" smtClean="0"/>
              <a:t> </a:t>
            </a:r>
            <a:r>
              <a:rPr lang="en-GB" dirty="0" err="1" smtClean="0"/>
              <a:t>uno</a:t>
            </a:r>
            <a:r>
              <a:rPr lang="en-GB" dirty="0" smtClean="0"/>
              <a:t> de los </a:t>
            </a:r>
            <a:r>
              <a:rPr lang="en-GB" dirty="0" err="1" smtClean="0"/>
              <a:t>triangulos</a:t>
            </a:r>
            <a:r>
              <a:rPr lang="en-GB" dirty="0" smtClean="0"/>
              <a:t> </a:t>
            </a:r>
            <a:r>
              <a:rPr lang="en-GB" dirty="0" err="1" smtClean="0"/>
              <a:t>correspondientes</a:t>
            </a:r>
            <a:r>
              <a:rPr lang="en-GB" dirty="0" smtClean="0"/>
              <a:t>  (magnitudes </a:t>
            </a:r>
            <a:r>
              <a:rPr lang="en-GB" dirty="0" err="1" smtClean="0"/>
              <a:t>inversamente</a:t>
            </a:r>
            <a:r>
              <a:rPr lang="en-GB" dirty="0" smtClean="0"/>
              <a:t> </a:t>
            </a:r>
            <a:r>
              <a:rPr lang="en-GB" dirty="0" err="1" smtClean="0"/>
              <a:t>proporcionales</a:t>
            </a:r>
            <a:r>
              <a:rPr lang="en-GB" dirty="0" smtClean="0"/>
              <a:t>)</a:t>
            </a:r>
            <a:endParaRPr lang="en-GB" dirty="0"/>
          </a:p>
        </p:txBody>
      </p:sp>
    </p:spTree>
    <p:extLst>
      <p:ext uri="{BB962C8B-B14F-4D97-AF65-F5344CB8AC3E}">
        <p14:creationId xmlns:p14="http://schemas.microsoft.com/office/powerpoint/2010/main" val="17269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5 CuadroTexto"/>
          <p:cNvSpPr txBox="1">
            <a:spLocks noChangeArrowheads="1"/>
          </p:cNvSpPr>
          <p:nvPr/>
        </p:nvSpPr>
        <p:spPr bwMode="auto">
          <a:xfrm>
            <a:off x="468313" y="476672"/>
            <a:ext cx="74882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AR" b="1" u="sng" dirty="0">
                <a:solidFill>
                  <a:srgbClr val="C00000"/>
                </a:solidFill>
                <a:latin typeface="Times New Roman" pitchFamily="18" charset="0"/>
                <a:cs typeface="Times New Roman" pitchFamily="18" charset="0"/>
              </a:rPr>
              <a:t>Por último</a:t>
            </a:r>
            <a:r>
              <a:rPr lang="es-AR" dirty="0">
                <a:latin typeface="Times New Roman" pitchFamily="18" charset="0"/>
                <a:cs typeface="Times New Roman" pitchFamily="18" charset="0"/>
              </a:rPr>
              <a:t>, una vez elegidos los centros y la matriz </a:t>
            </a:r>
            <a:r>
              <a:rPr lang="es-AR" i="1" dirty="0">
                <a:latin typeface="Times New Roman" pitchFamily="18" charset="0"/>
                <a:cs typeface="Times New Roman" pitchFamily="18" charset="0"/>
              </a:rPr>
              <a:t> </a:t>
            </a:r>
            <a:r>
              <a:rPr lang="es-AR" i="1" dirty="0" smtClean="0">
                <a:latin typeface="Times New Roman" pitchFamily="18" charset="0"/>
                <a:cs typeface="Times New Roman" pitchFamily="18" charset="0"/>
              </a:rPr>
              <a:t>S</a:t>
            </a:r>
            <a:r>
              <a:rPr lang="es-AR" dirty="0" smtClean="0">
                <a:latin typeface="Times New Roman" pitchFamily="18" charset="0"/>
                <a:cs typeface="Times New Roman" pitchFamily="18" charset="0"/>
              </a:rPr>
              <a:t>, </a:t>
            </a:r>
            <a:r>
              <a:rPr lang="es-AR" dirty="0">
                <a:latin typeface="Times New Roman" pitchFamily="18" charset="0"/>
                <a:cs typeface="Times New Roman" pitchFamily="18" charset="0"/>
              </a:rPr>
              <a:t>es posible realizar en ella transformaciones para mejorar las propiedades estadísticas de los estimadores y estadísticos, algunas (</a:t>
            </a:r>
            <a:r>
              <a:rPr lang="es-AR" dirty="0" err="1">
                <a:latin typeface="Times New Roman" pitchFamily="18" charset="0"/>
                <a:cs typeface="Times New Roman" pitchFamily="18" charset="0"/>
              </a:rPr>
              <a:t>Tiefelsdorf</a:t>
            </a:r>
            <a:r>
              <a:rPr lang="es-AR" dirty="0">
                <a:latin typeface="Times New Roman" pitchFamily="18" charset="0"/>
                <a:cs typeface="Times New Roman" pitchFamily="18" charset="0"/>
              </a:rPr>
              <a:t> y Griffith-2007) se presentan a continuación:</a:t>
            </a:r>
          </a:p>
          <a:p>
            <a:pPr algn="just"/>
            <a:r>
              <a:rPr lang="es-AR" dirty="0">
                <a:latin typeface="Times New Roman" pitchFamily="18" charset="0"/>
                <a:cs typeface="Times New Roman" pitchFamily="18" charset="0"/>
              </a:rPr>
              <a:t>- Normalización por fila, haciendo que la suma de los elementos de cada fila sea 1.</a:t>
            </a:r>
          </a:p>
          <a:p>
            <a:pPr algn="just"/>
            <a:r>
              <a:rPr lang="es-AR" dirty="0">
                <a:latin typeface="Times New Roman" pitchFamily="18" charset="0"/>
                <a:cs typeface="Times New Roman" pitchFamily="18" charset="0"/>
              </a:rPr>
              <a:t>- Normalización de todos los elementos, de manera que la suma de todos ellos sea igual a 1.</a:t>
            </a:r>
          </a:p>
          <a:p>
            <a:pPr algn="just"/>
            <a:r>
              <a:rPr lang="es-AR" dirty="0">
                <a:latin typeface="Times New Roman" pitchFamily="18" charset="0"/>
                <a:cs typeface="Times New Roman" pitchFamily="18" charset="0"/>
              </a:rPr>
              <a:t>- Estandarización global. </a:t>
            </a:r>
          </a:p>
          <a:p>
            <a:endParaRPr lang="es-AR" dirty="0"/>
          </a:p>
        </p:txBody>
      </p:sp>
      <p:sp>
        <p:nvSpPr>
          <p:cNvPr id="2" name="1 Marcador de pie de página"/>
          <p:cNvSpPr>
            <a:spLocks noGrp="1"/>
          </p:cNvSpPr>
          <p:nvPr>
            <p:ph type="ftr" sz="quarter" idx="11"/>
          </p:nvPr>
        </p:nvSpPr>
        <p:spPr>
          <a:xfrm rot="16200000">
            <a:off x="6373254" y="2835104"/>
            <a:ext cx="4794593" cy="365760"/>
          </a:xfrm>
        </p:spPr>
        <p:txBody>
          <a:bodyPr/>
          <a:lstStyle/>
          <a:p>
            <a:r>
              <a:rPr lang="es-AR" dirty="0" smtClean="0"/>
              <a:t>REUNIÓN ANUAL DE LA UNIÓN MATEMÁTICA ARGENTINA 2016. BAHÍA BLANCA</a:t>
            </a:r>
            <a:endParaRPr lang="es-AR" dirty="0"/>
          </a:p>
        </p:txBody>
      </p:sp>
      <p:sp>
        <p:nvSpPr>
          <p:cNvPr id="7" name="4 CuadroTexto"/>
          <p:cNvSpPr txBox="1">
            <a:spLocks noChangeArrowheads="1"/>
          </p:cNvSpPr>
          <p:nvPr/>
        </p:nvSpPr>
        <p:spPr bwMode="auto">
          <a:xfrm>
            <a:off x="436943" y="4039904"/>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AR" dirty="0">
                <a:latin typeface="Times New Roman" pitchFamily="18" charset="0"/>
                <a:cs typeface="Times New Roman" pitchFamily="18" charset="0"/>
              </a:rPr>
              <a:t>Este último criterio lo consideramos más adecuado pues entendemos que  </a:t>
            </a:r>
            <a:r>
              <a:rPr lang="es-AR" b="1" dirty="0">
                <a:solidFill>
                  <a:srgbClr val="C00000"/>
                </a:solidFill>
                <a:latin typeface="Times New Roman" pitchFamily="18" charset="0"/>
                <a:cs typeface="Times New Roman" pitchFamily="18" charset="0"/>
              </a:rPr>
              <a:t>las zonas más pobladas ejercen más influencia sobre las menos pobladas</a:t>
            </a:r>
            <a:r>
              <a:rPr lang="es-AR" dirty="0" smtClean="0">
                <a:latin typeface="Times New Roman" pitchFamily="18" charset="0"/>
                <a:cs typeface="Times New Roman" pitchFamily="18" charset="0"/>
              </a:rPr>
              <a:t>.</a:t>
            </a:r>
            <a:endParaRPr lang="es-AR" dirty="0">
              <a:latin typeface="Times New Roman" pitchFamily="18" charset="0"/>
              <a:cs typeface="Times New Roman" pitchFamily="18" charset="0"/>
            </a:endParaRPr>
          </a:p>
        </p:txBody>
      </p:sp>
      <p:sp>
        <p:nvSpPr>
          <p:cNvPr id="8" name="7 CuadroTexto"/>
          <p:cNvSpPr txBox="1"/>
          <p:nvPr/>
        </p:nvSpPr>
        <p:spPr>
          <a:xfrm>
            <a:off x="487363" y="4759984"/>
            <a:ext cx="7632700" cy="1477328"/>
          </a:xfrm>
          <a:prstGeom prst="rect">
            <a:avLst/>
          </a:prstGeom>
          <a:noFill/>
        </p:spPr>
        <p:txBody>
          <a:bodyPr wrap="square" rtlCol="0">
            <a:spAutoFit/>
          </a:bodyPr>
          <a:lstStyle/>
          <a:p>
            <a:pPr algn="just"/>
            <a:r>
              <a:rPr lang="es-AR" dirty="0">
                <a:latin typeface="Times New Roman" pitchFamily="18" charset="0"/>
                <a:cs typeface="Times New Roman" pitchFamily="18" charset="0"/>
              </a:rPr>
              <a:t>Por otro lado, tener en cuenta solamente la distancia entre los vértices nos hace perder de vista los flujos que pueden existir entre las zonas, esto se tiene más en cuenta al considerar las </a:t>
            </a:r>
            <a:r>
              <a:rPr lang="es-AR" b="1" dirty="0">
                <a:solidFill>
                  <a:srgbClr val="C00000"/>
                </a:solidFill>
                <a:latin typeface="Times New Roman" pitchFamily="18" charset="0"/>
                <a:cs typeface="Times New Roman" pitchFamily="18" charset="0"/>
              </a:rPr>
              <a:t>zonas de </a:t>
            </a:r>
            <a:r>
              <a:rPr lang="es-AR" b="1" dirty="0" err="1">
                <a:solidFill>
                  <a:srgbClr val="C00000"/>
                </a:solidFill>
                <a:latin typeface="Times New Roman" pitchFamily="18" charset="0"/>
                <a:cs typeface="Times New Roman" pitchFamily="18" charset="0"/>
              </a:rPr>
              <a:t>Voronoi</a:t>
            </a:r>
            <a:r>
              <a:rPr lang="es-AR" dirty="0">
                <a:latin typeface="Times New Roman" pitchFamily="18" charset="0"/>
                <a:cs typeface="Times New Roman" pitchFamily="18" charset="0"/>
              </a:rPr>
              <a:t>, ya que pueden existir sectores de una zona que están más cerca del centro de otra zona.</a:t>
            </a:r>
          </a:p>
          <a:p>
            <a:endParaRPr lang="en-GB" dirty="0"/>
          </a:p>
        </p:txBody>
      </p:sp>
      <p:sp>
        <p:nvSpPr>
          <p:cNvPr id="9" name="8 Rectángulo"/>
          <p:cNvSpPr/>
          <p:nvPr/>
        </p:nvSpPr>
        <p:spPr>
          <a:xfrm>
            <a:off x="455199" y="3423770"/>
            <a:ext cx="1686680" cy="400110"/>
          </a:xfrm>
          <a:prstGeom prst="rect">
            <a:avLst/>
          </a:prstGeom>
        </p:spPr>
        <p:txBody>
          <a:bodyPr wrap="none">
            <a:spAutoFit/>
          </a:bodyPr>
          <a:lstStyle/>
          <a:p>
            <a:r>
              <a:rPr lang="es-AR" sz="2000" b="1" u="sng" dirty="0" smtClean="0">
                <a:solidFill>
                  <a:srgbClr val="C00000"/>
                </a:solidFill>
                <a:latin typeface="Times New Roman" pitchFamily="18" charset="0"/>
                <a:cs typeface="Times New Roman" pitchFamily="18" charset="0"/>
              </a:rPr>
              <a:t>Conclusiones</a:t>
            </a:r>
            <a:endParaRPr lang="en-GB" sz="2000" dirty="0">
              <a:latin typeface="Times New Roman" pitchFamily="18" charset="0"/>
              <a:cs typeface="Times New Roman" pitchFamily="18" charset="0"/>
            </a:endParaRPr>
          </a:p>
        </p:txBody>
      </p:sp>
    </p:spTree>
    <p:extLst>
      <p:ext uri="{BB962C8B-B14F-4D97-AF65-F5344CB8AC3E}">
        <p14:creationId xmlns:p14="http://schemas.microsoft.com/office/powerpoint/2010/main" val="7077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187450" y="4311650"/>
            <a:ext cx="6697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4000">
                <a:solidFill>
                  <a:srgbClr val="C00000"/>
                </a:solidFill>
              </a:rPr>
              <a:t>Muchas gracias a todos!!!</a:t>
            </a:r>
          </a:p>
        </p:txBody>
      </p:sp>
      <p:sp>
        <p:nvSpPr>
          <p:cNvPr id="30723" name="Text Box 5"/>
          <p:cNvSpPr txBox="1">
            <a:spLocks noChangeArrowheads="1"/>
          </p:cNvSpPr>
          <p:nvPr/>
        </p:nvSpPr>
        <p:spPr bwMode="auto">
          <a:xfrm>
            <a:off x="2987675" y="2749550"/>
            <a:ext cx="33131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5400">
                <a:solidFill>
                  <a:srgbClr val="C00000"/>
                </a:solidFill>
              </a:rPr>
              <a:t>FIN!!!!</a:t>
            </a:r>
          </a:p>
        </p:txBody>
      </p:sp>
      <p:sp>
        <p:nvSpPr>
          <p:cNvPr id="2" name="1 Marcador de pie de página"/>
          <p:cNvSpPr>
            <a:spLocks noGrp="1"/>
          </p:cNvSpPr>
          <p:nvPr>
            <p:ph type="ftr" sz="quarter" idx="11"/>
          </p:nvPr>
        </p:nvSpPr>
        <p:spPr>
          <a:xfrm rot="16200000">
            <a:off x="6337250" y="2799100"/>
            <a:ext cx="4866601" cy="365760"/>
          </a:xfrm>
        </p:spPr>
        <p:txBody>
          <a:bodyPr/>
          <a:lstStyle/>
          <a:p>
            <a:r>
              <a:rPr lang="es-AR" dirty="0" smtClean="0"/>
              <a:t>REUNIÓN ANUAL DE LA UNIÓN MATEMÁTICA ARGENTINA 2016. BAHÍA BLANCA</a:t>
            </a:r>
            <a:endParaRPr lang="es-AR" dirty="0"/>
          </a:p>
        </p:txBody>
      </p:sp>
    </p:spTree>
    <p:extLst>
      <p:ext uri="{BB962C8B-B14F-4D97-AF65-F5344CB8AC3E}">
        <p14:creationId xmlns:p14="http://schemas.microsoft.com/office/powerpoint/2010/main" val="2756138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1 CuadroTexto"/>
          <p:cNvSpPr txBox="1">
            <a:spLocks noChangeArrowheads="1"/>
          </p:cNvSpPr>
          <p:nvPr/>
        </p:nvSpPr>
        <p:spPr bwMode="auto">
          <a:xfrm>
            <a:off x="611188" y="404664"/>
            <a:ext cx="691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AR" sz="2400" b="1" u="sng" dirty="0" smtClean="0">
                <a:solidFill>
                  <a:srgbClr val="C00000"/>
                </a:solidFill>
                <a:latin typeface="Times New Roman" pitchFamily="18" charset="0"/>
                <a:cs typeface="Times New Roman" pitchFamily="18" charset="0"/>
              </a:rPr>
              <a:t>CONTEXTO DE LA SITUACIÓN</a:t>
            </a:r>
            <a:endParaRPr lang="es-AR" sz="2400" b="1" u="sng" dirty="0">
              <a:solidFill>
                <a:srgbClr val="C00000"/>
              </a:solidFill>
              <a:latin typeface="Times New Roman" pitchFamily="18" charset="0"/>
              <a:cs typeface="Times New Roman" pitchFamily="18" charset="0"/>
            </a:endParaRPr>
          </a:p>
        </p:txBody>
      </p:sp>
      <p:sp>
        <p:nvSpPr>
          <p:cNvPr id="7" name="6 CuadroTexto"/>
          <p:cNvSpPr txBox="1"/>
          <p:nvPr/>
        </p:nvSpPr>
        <p:spPr>
          <a:xfrm>
            <a:off x="611188" y="951111"/>
            <a:ext cx="7632700" cy="923330"/>
          </a:xfrm>
          <a:prstGeom prst="rect">
            <a:avLst/>
          </a:prstGeom>
          <a:noFill/>
        </p:spPr>
        <p:txBody>
          <a:bodyPr wrap="square" rtlCol="0">
            <a:spAutoFit/>
          </a:bodyPr>
          <a:lstStyle/>
          <a:p>
            <a:pPr algn="just"/>
            <a:r>
              <a:rPr lang="es-ES_tradnl" dirty="0" smtClean="0">
                <a:latin typeface="Times New Roman" pitchFamily="18" charset="0"/>
                <a:cs typeface="Times New Roman" pitchFamily="18" charset="0"/>
              </a:rPr>
              <a:t>En términos de </a:t>
            </a:r>
            <a:r>
              <a:rPr lang="es-ES_tradnl" dirty="0">
                <a:latin typeface="Times New Roman" pitchFamily="18" charset="0"/>
                <a:cs typeface="Times New Roman" pitchFamily="18" charset="0"/>
              </a:rPr>
              <a:t>Salud </a:t>
            </a:r>
            <a:r>
              <a:rPr lang="es-ES_tradnl" dirty="0" smtClean="0">
                <a:latin typeface="Times New Roman" pitchFamily="18" charset="0"/>
                <a:cs typeface="Times New Roman" pitchFamily="18" charset="0"/>
              </a:rPr>
              <a:t> </a:t>
            </a:r>
            <a:r>
              <a:rPr lang="es-ES_tradnl" dirty="0">
                <a:latin typeface="Times New Roman" pitchFamily="18" charset="0"/>
                <a:cs typeface="Times New Roman" pitchFamily="18" charset="0"/>
              </a:rPr>
              <a:t>la provincia de Neuquén, con el fin de descentralizar ciertos procesos, creó 6 regiones sanitarias (macro) y dividió el territorio en </a:t>
            </a:r>
            <a:r>
              <a:rPr lang="es-ES_tradnl" dirty="0" smtClean="0">
                <a:latin typeface="Times New Roman" pitchFamily="18" charset="0"/>
                <a:cs typeface="Times New Roman" pitchFamily="18" charset="0"/>
              </a:rPr>
              <a:t> 28 áreas </a:t>
            </a:r>
            <a:r>
              <a:rPr lang="es-ES_tradnl" dirty="0">
                <a:latin typeface="Times New Roman" pitchFamily="18" charset="0"/>
                <a:cs typeface="Times New Roman" pitchFamily="18" charset="0"/>
              </a:rPr>
              <a:t>programáticas (</a:t>
            </a:r>
            <a:r>
              <a:rPr lang="es-ES_tradnl" dirty="0" smtClean="0">
                <a:latin typeface="Times New Roman" pitchFamily="18" charset="0"/>
                <a:cs typeface="Times New Roman" pitchFamily="18" charset="0"/>
              </a:rPr>
              <a:t>Micro) </a:t>
            </a:r>
            <a:endParaRPr lang="en-GB"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81" t="17761" r="32288" b="6250"/>
          <a:stretch/>
        </p:blipFill>
        <p:spPr bwMode="auto">
          <a:xfrm>
            <a:off x="4228805" y="1865493"/>
            <a:ext cx="3295945" cy="465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82" y="1893147"/>
            <a:ext cx="3270372" cy="462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5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CuadroTexto"/>
          <p:cNvSpPr txBox="1"/>
          <p:nvPr/>
        </p:nvSpPr>
        <p:spPr>
          <a:xfrm>
            <a:off x="871697" y="2780928"/>
            <a:ext cx="7128792" cy="738664"/>
          </a:xfrm>
          <a:prstGeom prst="rect">
            <a:avLst/>
          </a:prstGeom>
          <a:noFill/>
        </p:spPr>
        <p:txBody>
          <a:bodyPr wrap="square" rtlCol="0">
            <a:spAutoFit/>
          </a:bodyPr>
          <a:lstStyle/>
          <a:p>
            <a:pPr algn="ctr">
              <a:defRPr/>
            </a:pPr>
            <a:r>
              <a:rPr lang="es-AR" sz="2400" b="1" u="sng" dirty="0">
                <a:solidFill>
                  <a:srgbClr val="C00000"/>
                </a:solidFill>
                <a:latin typeface="Times New Roman" pitchFamily="18" charset="0"/>
                <a:cs typeface="Times New Roman" pitchFamily="18" charset="0"/>
              </a:rPr>
              <a:t>OBJETIVOS ESPECÍFICOS:</a:t>
            </a:r>
          </a:p>
          <a:p>
            <a:pPr marL="457200" indent="-457200" algn="just">
              <a:buFontTx/>
              <a:buChar char="-"/>
              <a:defRPr/>
            </a:pPr>
            <a:endParaRPr lang="es-AR" dirty="0" smtClean="0"/>
          </a:p>
        </p:txBody>
      </p:sp>
      <p:sp>
        <p:nvSpPr>
          <p:cNvPr id="6" name="5 CuadroTexto"/>
          <p:cNvSpPr txBox="1"/>
          <p:nvPr/>
        </p:nvSpPr>
        <p:spPr>
          <a:xfrm>
            <a:off x="663126" y="1340768"/>
            <a:ext cx="7128792" cy="1200329"/>
          </a:xfrm>
          <a:prstGeom prst="rect">
            <a:avLst/>
          </a:prstGeom>
          <a:noFill/>
        </p:spPr>
        <p:txBody>
          <a:bodyPr wrap="square" rtlCol="0">
            <a:spAutoFit/>
          </a:bodyPr>
          <a:lstStyle/>
          <a:p>
            <a:pPr algn="just"/>
            <a:r>
              <a:rPr lang="es-AR" dirty="0"/>
              <a:t>Colaborar con el Programa de prevención temprana de patología mamaria brindando herramientas para delinear políticas públicas tendientes a disminuir la mortalidad por cáncer de mama en la Provincia de Neuquén.</a:t>
            </a:r>
          </a:p>
          <a:p>
            <a:endParaRPr lang="en-GB" dirty="0"/>
          </a:p>
        </p:txBody>
      </p:sp>
      <p:sp>
        <p:nvSpPr>
          <p:cNvPr id="7" name="6 CuadroTexto"/>
          <p:cNvSpPr txBox="1"/>
          <p:nvPr/>
        </p:nvSpPr>
        <p:spPr>
          <a:xfrm>
            <a:off x="2771800" y="602104"/>
            <a:ext cx="3340136" cy="738664"/>
          </a:xfrm>
          <a:prstGeom prst="rect">
            <a:avLst/>
          </a:prstGeom>
          <a:noFill/>
        </p:spPr>
        <p:txBody>
          <a:bodyPr wrap="square" rtlCol="0">
            <a:spAutoFit/>
          </a:bodyPr>
          <a:lstStyle/>
          <a:p>
            <a:pPr algn="ctr"/>
            <a:r>
              <a:rPr lang="es-ES" sz="2400" b="1" u="sng" dirty="0" smtClean="0">
                <a:solidFill>
                  <a:srgbClr val="C00000"/>
                </a:solidFill>
                <a:latin typeface="Times New Roman" pitchFamily="18" charset="0"/>
                <a:cs typeface="Times New Roman" pitchFamily="18" charset="0"/>
              </a:rPr>
              <a:t>OBJETIVO GENERAL</a:t>
            </a:r>
            <a:endParaRPr lang="es-ES" sz="2400" b="1" u="sng" dirty="0">
              <a:solidFill>
                <a:srgbClr val="C00000"/>
              </a:solidFill>
              <a:latin typeface="Times New Roman" pitchFamily="18" charset="0"/>
              <a:cs typeface="Times New Roman" pitchFamily="18" charset="0"/>
            </a:endParaRPr>
          </a:p>
          <a:p>
            <a:endParaRPr lang="en-GB" dirty="0"/>
          </a:p>
        </p:txBody>
      </p:sp>
      <p:sp>
        <p:nvSpPr>
          <p:cNvPr id="8" name="7 CuadroTexto"/>
          <p:cNvSpPr txBox="1"/>
          <p:nvPr/>
        </p:nvSpPr>
        <p:spPr>
          <a:xfrm>
            <a:off x="920868" y="3429000"/>
            <a:ext cx="6943058" cy="1200329"/>
          </a:xfrm>
          <a:prstGeom prst="rect">
            <a:avLst/>
          </a:prstGeom>
          <a:noFill/>
        </p:spPr>
        <p:txBody>
          <a:bodyPr wrap="square" rtlCol="0">
            <a:spAutoFit/>
          </a:bodyPr>
          <a:lstStyle/>
          <a:p>
            <a:pPr marL="457200" indent="-457200" algn="just">
              <a:buFontTx/>
              <a:buChar char="-"/>
              <a:defRPr/>
            </a:pPr>
            <a:r>
              <a:rPr lang="es-AR" dirty="0"/>
              <a:t>Analizar si existen diferencias geográficas en </a:t>
            </a:r>
            <a:r>
              <a:rPr lang="es-AR" dirty="0" smtClean="0"/>
              <a:t>las tasas de  </a:t>
            </a:r>
            <a:r>
              <a:rPr lang="es-AR" dirty="0"/>
              <a:t>mortalidad por cáncer de mama entre las distintas áreas programáticas que componen la provincia de Neuquén. </a:t>
            </a:r>
          </a:p>
          <a:p>
            <a:endParaRPr lang="en-GB" dirty="0"/>
          </a:p>
        </p:txBody>
      </p:sp>
      <p:sp>
        <p:nvSpPr>
          <p:cNvPr id="9" name="8 CuadroTexto"/>
          <p:cNvSpPr txBox="1"/>
          <p:nvPr/>
        </p:nvSpPr>
        <p:spPr>
          <a:xfrm>
            <a:off x="992876" y="4509120"/>
            <a:ext cx="6799042" cy="923330"/>
          </a:xfrm>
          <a:prstGeom prst="rect">
            <a:avLst/>
          </a:prstGeom>
          <a:noFill/>
        </p:spPr>
        <p:txBody>
          <a:bodyPr wrap="square" rtlCol="0">
            <a:spAutoFit/>
          </a:bodyPr>
          <a:lstStyle/>
          <a:p>
            <a:pPr marL="457200" indent="-457200" algn="just">
              <a:buFontTx/>
              <a:buChar char="-"/>
              <a:defRPr/>
            </a:pPr>
            <a:r>
              <a:rPr lang="es-AR" dirty="0" smtClean="0"/>
              <a:t>Analizar distintos grafos de proximidad o la estructura de vecinos existentes para aplicar en el modelo para el cálculo de las tasas de mortalidad.</a:t>
            </a:r>
            <a:endParaRPr lang="en-GB" dirty="0"/>
          </a:p>
        </p:txBody>
      </p:sp>
      <p:sp>
        <p:nvSpPr>
          <p:cNvPr id="3" name="2 CuadroTexto"/>
          <p:cNvSpPr txBox="1"/>
          <p:nvPr/>
        </p:nvSpPr>
        <p:spPr>
          <a:xfrm>
            <a:off x="896789" y="5661632"/>
            <a:ext cx="7128791" cy="646331"/>
          </a:xfrm>
          <a:prstGeom prst="rect">
            <a:avLst/>
          </a:prstGeom>
          <a:noFill/>
        </p:spPr>
        <p:txBody>
          <a:bodyPr wrap="square" rtlCol="0">
            <a:spAutoFit/>
          </a:bodyPr>
          <a:lstStyle/>
          <a:p>
            <a:pPr marL="285750" indent="-285750" algn="just">
              <a:buFontTx/>
              <a:buChar char="-"/>
            </a:pPr>
            <a:r>
              <a:rPr lang="en-GB" dirty="0" smtClean="0"/>
              <a:t> </a:t>
            </a:r>
            <a:r>
              <a:rPr lang="en-GB" dirty="0" err="1" smtClean="0"/>
              <a:t>Encontrar</a:t>
            </a:r>
            <a:r>
              <a:rPr lang="en-GB" dirty="0" smtClean="0"/>
              <a:t> </a:t>
            </a:r>
            <a:r>
              <a:rPr lang="en-GB" dirty="0"/>
              <a:t>a </a:t>
            </a:r>
            <a:r>
              <a:rPr lang="en-GB" dirty="0" err="1"/>
              <a:t>partir</a:t>
            </a:r>
            <a:r>
              <a:rPr lang="en-GB" dirty="0"/>
              <a:t> del </a:t>
            </a:r>
            <a:r>
              <a:rPr lang="en-GB" dirty="0" err="1"/>
              <a:t>estudio</a:t>
            </a:r>
            <a:r>
              <a:rPr lang="en-GB" dirty="0"/>
              <a:t> </a:t>
            </a:r>
            <a:r>
              <a:rPr lang="en-GB" dirty="0" err="1"/>
              <a:t>realizado</a:t>
            </a:r>
            <a:r>
              <a:rPr lang="en-GB" dirty="0"/>
              <a:t>, un </a:t>
            </a:r>
            <a:r>
              <a:rPr lang="en-GB" dirty="0" err="1"/>
              <a:t>grafo</a:t>
            </a:r>
            <a:r>
              <a:rPr lang="en-GB" dirty="0"/>
              <a:t>  de </a:t>
            </a:r>
            <a:r>
              <a:rPr lang="en-GB" dirty="0" err="1"/>
              <a:t>proximidad</a:t>
            </a:r>
            <a:r>
              <a:rPr lang="en-GB" dirty="0"/>
              <a:t> </a:t>
            </a:r>
            <a:r>
              <a:rPr lang="en-GB" dirty="0" err="1" smtClean="0"/>
              <a:t>que</a:t>
            </a:r>
            <a:endParaRPr lang="en-GB" dirty="0" smtClean="0"/>
          </a:p>
          <a:p>
            <a:pPr algn="just"/>
            <a:r>
              <a:rPr lang="en-GB" dirty="0" smtClean="0"/>
              <a:t>      </a:t>
            </a:r>
            <a:r>
              <a:rPr lang="en-GB" dirty="0" err="1" smtClean="0"/>
              <a:t>nos</a:t>
            </a:r>
            <a:r>
              <a:rPr lang="en-GB" dirty="0" smtClean="0"/>
              <a:t> </a:t>
            </a:r>
            <a:r>
              <a:rPr lang="en-GB" dirty="0" err="1"/>
              <a:t>permita</a:t>
            </a:r>
            <a:r>
              <a:rPr lang="en-GB" dirty="0"/>
              <a:t> un </a:t>
            </a:r>
            <a:r>
              <a:rPr lang="en-GB" dirty="0" err="1"/>
              <a:t>ajuste</a:t>
            </a:r>
            <a:r>
              <a:rPr lang="en-GB" dirty="0"/>
              <a:t> de </a:t>
            </a:r>
            <a:r>
              <a:rPr lang="en-GB" dirty="0" err="1"/>
              <a:t>tasas</a:t>
            </a:r>
            <a:r>
              <a:rPr lang="en-GB" dirty="0"/>
              <a:t> </a:t>
            </a:r>
            <a:r>
              <a:rPr lang="en-GB" dirty="0" err="1"/>
              <a:t>para</a:t>
            </a:r>
            <a:r>
              <a:rPr lang="en-GB" dirty="0"/>
              <a:t>  el </a:t>
            </a:r>
            <a:r>
              <a:rPr lang="en-GB" dirty="0" err="1"/>
              <a:t>caso</a:t>
            </a:r>
            <a:r>
              <a:rPr lang="en-GB" dirty="0"/>
              <a:t> </a:t>
            </a:r>
            <a:r>
              <a:rPr lang="en-GB" dirty="0" err="1"/>
              <a:t>que</a:t>
            </a:r>
            <a:r>
              <a:rPr lang="en-GB" dirty="0"/>
              <a:t> </a:t>
            </a:r>
            <a:r>
              <a:rPr lang="en-GB" dirty="0" err="1"/>
              <a:t>nos</a:t>
            </a:r>
            <a:r>
              <a:rPr lang="en-GB" dirty="0"/>
              <a:t> </a:t>
            </a:r>
            <a:r>
              <a:rPr lang="en-GB" dirty="0" err="1"/>
              <a:t>ocupa</a:t>
            </a:r>
            <a:r>
              <a:rPr lang="en-GB" dirty="0"/>
              <a:t>.</a:t>
            </a:r>
          </a:p>
        </p:txBody>
      </p:sp>
    </p:spTree>
    <p:extLst>
      <p:ext uri="{BB962C8B-B14F-4D97-AF65-F5344CB8AC3E}">
        <p14:creationId xmlns:p14="http://schemas.microsoft.com/office/powerpoint/2010/main" val="19080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718" y="1124464"/>
            <a:ext cx="8064500" cy="1224235"/>
          </a:xfrm>
        </p:spPr>
        <p:txBody>
          <a:bodyPr>
            <a:normAutofit/>
          </a:bodyPr>
          <a:lstStyle/>
          <a:p>
            <a:pPr marL="114300" indent="0" algn="just">
              <a:buFont typeface="Arial" charset="0"/>
              <a:buNone/>
              <a:defRPr/>
            </a:pPr>
            <a:r>
              <a:rPr lang="es-AR" sz="1800" dirty="0">
                <a:latin typeface="Times New Roman" pitchFamily="18" charset="0"/>
                <a:cs typeface="Times New Roman" pitchFamily="18" charset="0"/>
              </a:rPr>
              <a:t>Se trabajó con los datos de defunciones por cáncer de mama y estimaciones poblacionales obtenidos de la Dirección de Estadística – Subsecretaria de Salud – Ministerio de Salud y Desarrollo Social de la </a:t>
            </a:r>
            <a:r>
              <a:rPr lang="es-AR" sz="1800" dirty="0" err="1" smtClean="0">
                <a:latin typeface="Times New Roman" pitchFamily="18" charset="0"/>
                <a:cs typeface="Times New Roman" pitchFamily="18" charset="0"/>
              </a:rPr>
              <a:t>Pcia</a:t>
            </a:r>
            <a:r>
              <a:rPr lang="es-AR" sz="1800" dirty="0" smtClean="0">
                <a:latin typeface="Times New Roman" pitchFamily="18" charset="0"/>
                <a:cs typeface="Times New Roman" pitchFamily="18" charset="0"/>
              </a:rPr>
              <a:t>. </a:t>
            </a:r>
            <a:r>
              <a:rPr lang="es-AR" sz="1800" dirty="0">
                <a:latin typeface="Times New Roman" pitchFamily="18" charset="0"/>
                <a:cs typeface="Times New Roman" pitchFamily="18" charset="0"/>
              </a:rPr>
              <a:t>de </a:t>
            </a:r>
            <a:r>
              <a:rPr lang="es-AR" sz="1800" dirty="0" err="1" smtClean="0">
                <a:latin typeface="Times New Roman" pitchFamily="18" charset="0"/>
                <a:cs typeface="Times New Roman" pitchFamily="18" charset="0"/>
              </a:rPr>
              <a:t>Nqn</a:t>
            </a:r>
            <a:r>
              <a:rPr lang="es-AR" sz="1800" dirty="0" smtClean="0">
                <a:latin typeface="Times New Roman" pitchFamily="18" charset="0"/>
                <a:cs typeface="Times New Roman" pitchFamily="18" charset="0"/>
              </a:rPr>
              <a:t>. </a:t>
            </a:r>
            <a:r>
              <a:rPr lang="es-AR" sz="1800" dirty="0">
                <a:latin typeface="Times New Roman" pitchFamily="18" charset="0"/>
                <a:cs typeface="Times New Roman" pitchFamily="18" charset="0"/>
              </a:rPr>
              <a:t> </a:t>
            </a:r>
            <a:r>
              <a:rPr lang="es-AR" sz="1800" dirty="0" smtClean="0">
                <a:latin typeface="Times New Roman" pitchFamily="18" charset="0"/>
                <a:cs typeface="Times New Roman" pitchFamily="18" charset="0"/>
              </a:rPr>
              <a:t>Se calcularon:</a:t>
            </a:r>
          </a:p>
        </p:txBody>
      </p:sp>
      <p:sp>
        <p:nvSpPr>
          <p:cNvPr id="24579" name="3 CuadroTexto"/>
          <p:cNvSpPr txBox="1">
            <a:spLocks noChangeArrowheads="1"/>
          </p:cNvSpPr>
          <p:nvPr/>
        </p:nvSpPr>
        <p:spPr bwMode="auto">
          <a:xfrm>
            <a:off x="611188" y="260350"/>
            <a:ext cx="6913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AR" sz="2400" b="1" u="sng" dirty="0">
                <a:solidFill>
                  <a:srgbClr val="C00000"/>
                </a:solidFill>
                <a:latin typeface="Times New Roman" pitchFamily="18" charset="0"/>
                <a:cs typeface="Times New Roman" pitchFamily="18" charset="0"/>
              </a:rPr>
              <a:t>MATERIALES Y MÉTODOS</a:t>
            </a:r>
          </a:p>
        </p:txBody>
      </p:sp>
      <p:sp>
        <p:nvSpPr>
          <p:cNvPr id="2" name="1 Marcador de pie de página"/>
          <p:cNvSpPr>
            <a:spLocks noGrp="1"/>
          </p:cNvSpPr>
          <p:nvPr>
            <p:ph type="ftr" sz="quarter" idx="11"/>
          </p:nvPr>
        </p:nvSpPr>
        <p:spPr>
          <a:xfrm rot="16200000">
            <a:off x="6339056" y="3102104"/>
            <a:ext cx="4896544" cy="365760"/>
          </a:xfrm>
        </p:spPr>
        <p:txBody>
          <a:bodyPr/>
          <a:lstStyle/>
          <a:p>
            <a:r>
              <a:rPr lang="es-AR" dirty="0" smtClean="0"/>
              <a:t>REUNIÓN ANUAL DE LA UNIÓN MATEMÁTICA ARGENTINA 2016. </a:t>
            </a:r>
          </a:p>
          <a:p>
            <a:r>
              <a:rPr lang="es-AR" dirty="0" smtClean="0"/>
              <a:t>BAHÍA BLANCA</a:t>
            </a:r>
            <a:endParaRPr lang="es-AR" dirty="0"/>
          </a:p>
        </p:txBody>
      </p:sp>
      <p:sp>
        <p:nvSpPr>
          <p:cNvPr id="4" name="3 CuadroTexto"/>
          <p:cNvSpPr txBox="1"/>
          <p:nvPr/>
        </p:nvSpPr>
        <p:spPr>
          <a:xfrm>
            <a:off x="395536" y="2348880"/>
            <a:ext cx="7776864" cy="923330"/>
          </a:xfrm>
          <a:prstGeom prst="rect">
            <a:avLst/>
          </a:prstGeom>
          <a:noFill/>
        </p:spPr>
        <p:txBody>
          <a:bodyPr wrap="square" rtlCol="0">
            <a:spAutoFit/>
          </a:bodyPr>
          <a:lstStyle/>
          <a:p>
            <a:pPr>
              <a:buFontTx/>
              <a:buChar char="-"/>
              <a:defRPr/>
            </a:pPr>
            <a:r>
              <a:rPr lang="es-AR" b="1" dirty="0">
                <a:solidFill>
                  <a:srgbClr val="C00000"/>
                </a:solidFill>
                <a:latin typeface="Times New Roman" pitchFamily="18" charset="0"/>
                <a:cs typeface="Times New Roman" pitchFamily="18" charset="0"/>
              </a:rPr>
              <a:t>Las tasas crudas y las tasas ajustadas por edad de mortalidad </a:t>
            </a:r>
            <a:r>
              <a:rPr lang="es-AR" dirty="0">
                <a:latin typeface="Times New Roman" pitchFamily="18" charset="0"/>
                <a:cs typeface="Times New Roman" pitchFamily="18" charset="0"/>
              </a:rPr>
              <a:t>(por 100.000 habitantes) según el método indirecto  (población Argentina de referencia) en las </a:t>
            </a:r>
            <a:r>
              <a:rPr lang="es-AR" dirty="0" smtClean="0">
                <a:latin typeface="Times New Roman" pitchFamily="18" charset="0"/>
                <a:cs typeface="Times New Roman" pitchFamily="18" charset="0"/>
              </a:rPr>
              <a:t>28 </a:t>
            </a:r>
            <a:r>
              <a:rPr lang="es-AR" dirty="0">
                <a:latin typeface="Times New Roman" pitchFamily="18" charset="0"/>
                <a:cs typeface="Times New Roman" pitchFamily="18" charset="0"/>
              </a:rPr>
              <a:t>áreas programáticas de la </a:t>
            </a:r>
            <a:r>
              <a:rPr lang="es-AR" dirty="0" smtClean="0">
                <a:latin typeface="Times New Roman" pitchFamily="18" charset="0"/>
                <a:cs typeface="Times New Roman" pitchFamily="18" charset="0"/>
              </a:rPr>
              <a:t>provincia</a:t>
            </a:r>
            <a:r>
              <a:rPr lang="es-AR" dirty="0">
                <a:latin typeface="Times New Roman" pitchFamily="18" charset="0"/>
                <a:cs typeface="Times New Roman" pitchFamily="18" charset="0"/>
              </a:rPr>
              <a:t> para los años 2001-2005 y </a:t>
            </a:r>
            <a:r>
              <a:rPr lang="es-AR" dirty="0" smtClean="0">
                <a:latin typeface="Times New Roman" pitchFamily="18" charset="0"/>
                <a:cs typeface="Times New Roman" pitchFamily="18" charset="0"/>
              </a:rPr>
              <a:t>2006-2010.</a:t>
            </a:r>
            <a:endParaRPr lang="en-GB" dirty="0"/>
          </a:p>
        </p:txBody>
      </p:sp>
      <p:sp>
        <p:nvSpPr>
          <p:cNvPr id="5" name="4 CuadroTexto"/>
          <p:cNvSpPr txBox="1"/>
          <p:nvPr/>
        </p:nvSpPr>
        <p:spPr>
          <a:xfrm>
            <a:off x="431540" y="3424932"/>
            <a:ext cx="7704856" cy="2308324"/>
          </a:xfrm>
          <a:prstGeom prst="rect">
            <a:avLst/>
          </a:prstGeom>
          <a:noFill/>
        </p:spPr>
        <p:txBody>
          <a:bodyPr wrap="square" rtlCol="0">
            <a:spAutoFit/>
          </a:bodyPr>
          <a:lstStyle/>
          <a:p>
            <a:pPr>
              <a:defRPr/>
            </a:pPr>
            <a:endParaRPr lang="es-AR" dirty="0">
              <a:latin typeface="Times New Roman" pitchFamily="18" charset="0"/>
              <a:cs typeface="Times New Roman" pitchFamily="18" charset="0"/>
            </a:endParaRPr>
          </a:p>
          <a:p>
            <a:pPr algn="just">
              <a:buFontTx/>
              <a:buChar char="-"/>
              <a:defRPr/>
            </a:pPr>
            <a:r>
              <a:rPr lang="es-AR" b="1" dirty="0">
                <a:solidFill>
                  <a:srgbClr val="C00000"/>
                </a:solidFill>
                <a:latin typeface="Times New Roman" pitchFamily="18" charset="0"/>
                <a:cs typeface="Times New Roman" pitchFamily="18" charset="0"/>
              </a:rPr>
              <a:t>La Razón Estandarizada de Mortalidad (REM), </a:t>
            </a:r>
            <a:r>
              <a:rPr lang="es-AR" dirty="0">
                <a:latin typeface="Times New Roman" pitchFamily="18" charset="0"/>
                <a:cs typeface="Times New Roman" pitchFamily="18" charset="0"/>
              </a:rPr>
              <a:t>que son estimadores  de los riesgos relativos de cada área programática,  que representan la relación entre el número observado de defunciones y el número esperado de las mismas en un área programática. El número esperado se calculó aplicando la estandarización por el método indirecto </a:t>
            </a:r>
            <a:r>
              <a:rPr lang="es-AR" dirty="0" smtClean="0">
                <a:latin typeface="Times New Roman" pitchFamily="18" charset="0"/>
                <a:cs typeface="Times New Roman" pitchFamily="18" charset="0"/>
              </a:rPr>
              <a:t>según </a:t>
            </a:r>
            <a:r>
              <a:rPr lang="es-AR" dirty="0">
                <a:latin typeface="Times New Roman" pitchFamily="18" charset="0"/>
                <a:cs typeface="Times New Roman" pitchFamily="18" charset="0"/>
              </a:rPr>
              <a:t>el Atlas de Mortalidad por Cáncer Argentina 1997-2001 y 2007- </a:t>
            </a:r>
            <a:r>
              <a:rPr lang="es-AR" dirty="0" smtClean="0">
                <a:latin typeface="Times New Roman" pitchFamily="18" charset="0"/>
                <a:cs typeface="Times New Roman" pitchFamily="18" charset="0"/>
              </a:rPr>
              <a:t>2011. </a:t>
            </a:r>
            <a:r>
              <a:rPr lang="es-AR" dirty="0">
                <a:latin typeface="Times New Roman" pitchFamily="18" charset="0"/>
                <a:cs typeface="Times New Roman" pitchFamily="18" charset="0"/>
              </a:rPr>
              <a:t>A</a:t>
            </a:r>
            <a:r>
              <a:rPr lang="es-AR" dirty="0" smtClean="0">
                <a:latin typeface="Times New Roman" pitchFamily="18" charset="0"/>
                <a:cs typeface="Times New Roman" pitchFamily="18" charset="0"/>
              </a:rPr>
              <a:t>sí </a:t>
            </a:r>
            <a:r>
              <a:rPr lang="es-AR" dirty="0">
                <a:latin typeface="Times New Roman" pitchFamily="18" charset="0"/>
                <a:cs typeface="Times New Roman" pitchFamily="18" charset="0"/>
              </a:rPr>
              <a:t>mismo las tasas especificas (por edad) para toda la Argentina, se aplicaron a la estructura por edad a las áreas programáticas  de </a:t>
            </a:r>
            <a:r>
              <a:rPr lang="es-AR" dirty="0" err="1" smtClean="0">
                <a:latin typeface="Times New Roman" pitchFamily="18" charset="0"/>
                <a:cs typeface="Times New Roman" pitchFamily="18" charset="0"/>
              </a:rPr>
              <a:t>Nqn</a:t>
            </a:r>
            <a:endParaRPr lang="es-A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603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579"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pic>
        <p:nvPicPr>
          <p:cNvPr id="11" name="Imagen 2"/>
          <p:cNvPicPr>
            <a:picLocks noChangeAspect="1"/>
          </p:cNvPicPr>
          <p:nvPr/>
        </p:nvPicPr>
        <p:blipFill>
          <a:blip r:embed="rId2" cstate="print">
            <a:extLst>
              <a:ext uri="{28A0092B-C50C-407E-A947-70E740481C1C}">
                <a14:useLocalDpi xmlns:a14="http://schemas.microsoft.com/office/drawing/2010/main" val="0"/>
              </a:ext>
            </a:extLst>
          </a:blip>
          <a:srcRect l="14584" t="8578" r="5133" b="11552"/>
          <a:stretch>
            <a:fillRect/>
          </a:stretch>
        </p:blipFill>
        <p:spPr bwMode="auto">
          <a:xfrm>
            <a:off x="48890" y="935249"/>
            <a:ext cx="4091061" cy="575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3"/>
          <p:cNvPicPr>
            <a:picLocks noChangeAspect="1"/>
          </p:cNvPicPr>
          <p:nvPr/>
        </p:nvPicPr>
        <p:blipFill>
          <a:blip r:embed="rId3" cstate="print">
            <a:extLst>
              <a:ext uri="{28A0092B-C50C-407E-A947-70E740481C1C}">
                <a14:useLocalDpi xmlns:a14="http://schemas.microsoft.com/office/drawing/2010/main" val="0"/>
              </a:ext>
            </a:extLst>
          </a:blip>
          <a:srcRect l="13358" t="11668" r="7936" b="9087"/>
          <a:stretch>
            <a:fillRect/>
          </a:stretch>
        </p:blipFill>
        <p:spPr bwMode="auto">
          <a:xfrm>
            <a:off x="4353667" y="1099356"/>
            <a:ext cx="3962749" cy="56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827584" y="548680"/>
            <a:ext cx="6048672" cy="400110"/>
          </a:xfrm>
          <a:prstGeom prst="rect">
            <a:avLst/>
          </a:prstGeom>
          <a:noFill/>
        </p:spPr>
        <p:txBody>
          <a:bodyPr wrap="square" rtlCol="0">
            <a:spAutoFit/>
          </a:bodyPr>
          <a:lstStyle/>
          <a:p>
            <a:pPr algn="ctr"/>
            <a:r>
              <a:rPr lang="es-AR" sz="2000" b="1" dirty="0">
                <a:solidFill>
                  <a:srgbClr val="C00000"/>
                </a:solidFill>
                <a:latin typeface="Times New Roman" pitchFamily="18" charset="0"/>
                <a:cs typeface="Times New Roman" pitchFamily="18" charset="0"/>
              </a:rPr>
              <a:t>La Razón Estandarizada de Mortalidad (REM</a:t>
            </a:r>
            <a:r>
              <a:rPr lang="es-AR" sz="2000" b="1" dirty="0" smtClean="0">
                <a:solidFill>
                  <a:srgbClr val="C00000"/>
                </a:solidFill>
                <a:latin typeface="Times New Roman" pitchFamily="18" charset="0"/>
                <a:cs typeface="Times New Roman" pitchFamily="18" charset="0"/>
              </a:rPr>
              <a:t>) </a:t>
            </a:r>
            <a:endParaRPr lang="en-GB" sz="2000" b="1" dirty="0"/>
          </a:p>
        </p:txBody>
      </p:sp>
    </p:spTree>
    <p:extLst>
      <p:ext uri="{BB962C8B-B14F-4D97-AF65-F5344CB8AC3E}">
        <p14:creationId xmlns:p14="http://schemas.microsoft.com/office/powerpoint/2010/main" val="249564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5 CuadroTexto"/>
          <p:cNvSpPr txBox="1"/>
          <p:nvPr/>
        </p:nvSpPr>
        <p:spPr>
          <a:xfrm>
            <a:off x="611560" y="515392"/>
            <a:ext cx="7272807" cy="461665"/>
          </a:xfrm>
          <a:prstGeom prst="rect">
            <a:avLst/>
          </a:prstGeom>
          <a:noFill/>
        </p:spPr>
        <p:txBody>
          <a:bodyPr wrap="square" rtlCol="0">
            <a:spAutoFit/>
          </a:bodyPr>
          <a:lstStyle/>
          <a:p>
            <a:pPr algn="ctr"/>
            <a:r>
              <a:rPr lang="es-AR" sz="2400" b="1" dirty="0" smtClean="0">
                <a:solidFill>
                  <a:srgbClr val="C00000"/>
                </a:solidFill>
                <a:latin typeface="Times New Roman" pitchFamily="18" charset="0"/>
                <a:cs typeface="Times New Roman" pitchFamily="18" charset="0"/>
              </a:rPr>
              <a:t>Problemas de Estimación en </a:t>
            </a:r>
            <a:r>
              <a:rPr lang="es-AR" sz="2400" b="1" dirty="0" smtClean="0">
                <a:solidFill>
                  <a:srgbClr val="C00000"/>
                </a:solidFill>
                <a:latin typeface="Times New Roman" pitchFamily="18" charset="0"/>
                <a:cs typeface="Times New Roman" pitchFamily="18" charset="0"/>
              </a:rPr>
              <a:t>poblaciones </a:t>
            </a:r>
            <a:r>
              <a:rPr lang="es-AR" sz="2400" b="1" dirty="0" smtClean="0">
                <a:solidFill>
                  <a:srgbClr val="C00000"/>
                </a:solidFill>
                <a:latin typeface="Times New Roman" pitchFamily="18" charset="0"/>
                <a:cs typeface="Times New Roman" pitchFamily="18" charset="0"/>
              </a:rPr>
              <a:t> </a:t>
            </a:r>
            <a:r>
              <a:rPr lang="es-AR" sz="2400" b="1" dirty="0" smtClean="0">
                <a:solidFill>
                  <a:srgbClr val="C00000"/>
                </a:solidFill>
                <a:latin typeface="Times New Roman" pitchFamily="18" charset="0"/>
                <a:cs typeface="Times New Roman" pitchFamily="18" charset="0"/>
              </a:rPr>
              <a:t>pequeñas</a:t>
            </a:r>
            <a:endParaRPr lang="en-GB" sz="2400" b="1" dirty="0"/>
          </a:p>
        </p:txBody>
      </p:sp>
      <p:sp>
        <p:nvSpPr>
          <p:cNvPr id="9" name="8 CuadroTexto"/>
          <p:cNvSpPr txBox="1"/>
          <p:nvPr/>
        </p:nvSpPr>
        <p:spPr>
          <a:xfrm>
            <a:off x="611560" y="1412776"/>
            <a:ext cx="7272808" cy="1107996"/>
          </a:xfrm>
          <a:prstGeom prst="rect">
            <a:avLst/>
          </a:prstGeom>
          <a:noFill/>
        </p:spPr>
        <p:txBody>
          <a:bodyPr wrap="square" rtlCol="0">
            <a:spAutoFit/>
          </a:bodyPr>
          <a:lstStyle/>
          <a:p>
            <a:pPr marL="285750" indent="-285750" algn="just">
              <a:buFont typeface="Wingdings" pitchFamily="2" charset="2"/>
              <a:buChar char="Ø"/>
            </a:pPr>
            <a:r>
              <a:rPr lang="es-AR" sz="2400" dirty="0" smtClean="0"/>
              <a:t>Los </a:t>
            </a:r>
            <a:r>
              <a:rPr lang="es-AR" sz="2400" dirty="0"/>
              <a:t>valores extremos de RME ocurren en áreas con población pequeñas. </a:t>
            </a:r>
          </a:p>
          <a:p>
            <a:endParaRPr lang="en-GB" dirty="0"/>
          </a:p>
        </p:txBody>
      </p:sp>
      <p:sp>
        <p:nvSpPr>
          <p:cNvPr id="10" name="9 CuadroTexto"/>
          <p:cNvSpPr txBox="1"/>
          <p:nvPr/>
        </p:nvSpPr>
        <p:spPr>
          <a:xfrm>
            <a:off x="611560" y="2276872"/>
            <a:ext cx="7272808" cy="1938992"/>
          </a:xfrm>
          <a:prstGeom prst="rect">
            <a:avLst/>
          </a:prstGeom>
          <a:noFill/>
        </p:spPr>
        <p:txBody>
          <a:bodyPr wrap="square" rtlCol="0">
            <a:spAutoFit/>
          </a:bodyPr>
          <a:lstStyle/>
          <a:p>
            <a:endParaRPr lang="en-GB" dirty="0"/>
          </a:p>
          <a:p>
            <a:endParaRPr lang="en-GB" dirty="0"/>
          </a:p>
          <a:p>
            <a:pPr marL="285750" indent="-285750" algn="just">
              <a:buFont typeface="Wingdings" pitchFamily="2" charset="2"/>
              <a:buChar char="Ø"/>
            </a:pPr>
            <a:r>
              <a:rPr lang="es-AR" sz="2400" dirty="0"/>
              <a:t>Lo que más llama la atención en el mapa (los valores extremos) es lo menos confiable! </a:t>
            </a:r>
          </a:p>
          <a:p>
            <a:pPr algn="just"/>
            <a:r>
              <a:rPr lang="es-AR" dirty="0" smtClean="0"/>
              <a:t> </a:t>
            </a:r>
            <a:endParaRPr lang="es-AR" dirty="0"/>
          </a:p>
          <a:p>
            <a:endParaRPr lang="en-GB" dirty="0"/>
          </a:p>
        </p:txBody>
      </p:sp>
      <p:sp>
        <p:nvSpPr>
          <p:cNvPr id="11" name="10 CuadroTexto"/>
          <p:cNvSpPr txBox="1"/>
          <p:nvPr/>
        </p:nvSpPr>
        <p:spPr>
          <a:xfrm>
            <a:off x="601125" y="3998099"/>
            <a:ext cx="7200800" cy="1754326"/>
          </a:xfrm>
          <a:prstGeom prst="rect">
            <a:avLst/>
          </a:prstGeom>
          <a:noFill/>
        </p:spPr>
        <p:txBody>
          <a:bodyPr wrap="square" rtlCol="0">
            <a:spAutoFit/>
          </a:bodyPr>
          <a:lstStyle/>
          <a:p>
            <a:endParaRPr lang="en-GB" dirty="0"/>
          </a:p>
          <a:p>
            <a:endParaRPr lang="en-GB" sz="2400" dirty="0"/>
          </a:p>
          <a:p>
            <a:pPr marL="285750" indent="-285750">
              <a:buFont typeface="Wingdings" pitchFamily="2" charset="2"/>
              <a:buChar char="Ø"/>
            </a:pPr>
            <a:r>
              <a:rPr lang="es-AR" sz="2400" dirty="0"/>
              <a:t>Las tasas o RME más inestables </a:t>
            </a:r>
            <a:r>
              <a:rPr lang="es-AR" sz="2400" dirty="0" smtClean="0"/>
              <a:t> están asociadas  a </a:t>
            </a:r>
            <a:r>
              <a:rPr lang="es-AR" sz="2400" dirty="0"/>
              <a:t>una variación aleatoria (ruido</a:t>
            </a:r>
            <a:r>
              <a:rPr lang="es-AR" sz="2400" dirty="0" smtClean="0"/>
              <a:t>).</a:t>
            </a:r>
            <a:endParaRPr lang="es-AR" sz="2400" dirty="0"/>
          </a:p>
          <a:p>
            <a:pPr marL="285750" indent="-285750">
              <a:buFont typeface="Wingdings" pitchFamily="2" charset="2"/>
              <a:buChar char="Ø"/>
            </a:pPr>
            <a:endParaRPr lang="en-GB" dirty="0"/>
          </a:p>
        </p:txBody>
      </p:sp>
    </p:spTree>
    <p:extLst>
      <p:ext uri="{BB962C8B-B14F-4D97-AF65-F5344CB8AC3E}">
        <p14:creationId xmlns:p14="http://schemas.microsoft.com/office/powerpoint/2010/main" val="22327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6" name="5 CuadroTexto"/>
          <p:cNvSpPr txBox="1"/>
          <p:nvPr/>
        </p:nvSpPr>
        <p:spPr>
          <a:xfrm>
            <a:off x="611560" y="515392"/>
            <a:ext cx="6614301" cy="461665"/>
          </a:xfrm>
          <a:prstGeom prst="rect">
            <a:avLst/>
          </a:prstGeom>
          <a:noFill/>
        </p:spPr>
        <p:txBody>
          <a:bodyPr wrap="square" rtlCol="0">
            <a:spAutoFit/>
          </a:bodyPr>
          <a:lstStyle/>
          <a:p>
            <a:pPr algn="ctr"/>
            <a:r>
              <a:rPr lang="es-AR" sz="2400" b="1" dirty="0" smtClean="0">
                <a:solidFill>
                  <a:srgbClr val="C00000"/>
                </a:solidFill>
                <a:latin typeface="Times New Roman" pitchFamily="18" charset="0"/>
                <a:cs typeface="Times New Roman" pitchFamily="18" charset="0"/>
              </a:rPr>
              <a:t>Que se podría proponer frente a esta situación?</a:t>
            </a:r>
            <a:endParaRPr lang="en-GB" sz="2400" b="1" dirty="0"/>
          </a:p>
        </p:txBody>
      </p:sp>
      <p:sp>
        <p:nvSpPr>
          <p:cNvPr id="7" name="6 CuadroTexto"/>
          <p:cNvSpPr txBox="1"/>
          <p:nvPr/>
        </p:nvSpPr>
        <p:spPr>
          <a:xfrm>
            <a:off x="971600" y="1046927"/>
            <a:ext cx="6624736" cy="1384995"/>
          </a:xfrm>
          <a:prstGeom prst="rect">
            <a:avLst/>
          </a:prstGeom>
          <a:noFill/>
        </p:spPr>
        <p:txBody>
          <a:bodyPr wrap="square" rtlCol="0">
            <a:spAutoFit/>
          </a:bodyPr>
          <a:lstStyle/>
          <a:p>
            <a:endParaRPr lang="en-GB" dirty="0"/>
          </a:p>
          <a:p>
            <a:pPr marL="285750" indent="-285750" algn="just">
              <a:buFont typeface="Wingdings" pitchFamily="2" charset="2"/>
              <a:buChar char="ü"/>
            </a:pPr>
            <a:r>
              <a:rPr lang="en-GB" sz="2400" dirty="0" err="1"/>
              <a:t>Agregar</a:t>
            </a:r>
            <a:r>
              <a:rPr lang="en-GB" sz="2400" dirty="0"/>
              <a:t> </a:t>
            </a:r>
            <a:r>
              <a:rPr lang="en-GB" sz="2400" dirty="0" err="1"/>
              <a:t>áreas</a:t>
            </a:r>
            <a:r>
              <a:rPr lang="en-GB" sz="2400" dirty="0"/>
              <a:t> </a:t>
            </a:r>
            <a:r>
              <a:rPr lang="en-GB" sz="2400" dirty="0" err="1"/>
              <a:t>para</a:t>
            </a:r>
            <a:r>
              <a:rPr lang="en-GB" sz="2400" dirty="0"/>
              <a:t> </a:t>
            </a:r>
            <a:r>
              <a:rPr lang="en-GB" sz="2400" dirty="0" err="1"/>
              <a:t>formar</a:t>
            </a:r>
            <a:r>
              <a:rPr lang="en-GB" sz="2400" dirty="0"/>
              <a:t> </a:t>
            </a:r>
            <a:r>
              <a:rPr lang="en-GB" sz="2400" dirty="0" err="1"/>
              <a:t>áreas</a:t>
            </a:r>
            <a:r>
              <a:rPr lang="en-GB" sz="2400" dirty="0"/>
              <a:t> </a:t>
            </a:r>
            <a:r>
              <a:rPr lang="en-GB" sz="2400" dirty="0" err="1"/>
              <a:t>mayores</a:t>
            </a:r>
            <a:r>
              <a:rPr lang="en-GB" sz="2400" dirty="0"/>
              <a:t>. </a:t>
            </a:r>
            <a:r>
              <a:rPr lang="en-GB" sz="2400" dirty="0" err="1"/>
              <a:t>Desventaja</a:t>
            </a:r>
            <a:r>
              <a:rPr lang="en-GB" sz="2400" dirty="0"/>
              <a:t>: </a:t>
            </a:r>
            <a:r>
              <a:rPr lang="en-GB" sz="2400" dirty="0" err="1"/>
              <a:t>perder</a:t>
            </a:r>
            <a:r>
              <a:rPr lang="en-GB" sz="2400" dirty="0"/>
              <a:t> </a:t>
            </a:r>
            <a:r>
              <a:rPr lang="en-GB" sz="2400" dirty="0" err="1"/>
              <a:t>información</a:t>
            </a:r>
            <a:r>
              <a:rPr lang="en-GB" sz="2400" dirty="0"/>
              <a:t>. </a:t>
            </a:r>
          </a:p>
          <a:p>
            <a:pPr algn="just"/>
            <a:endParaRPr lang="en-GB" dirty="0"/>
          </a:p>
        </p:txBody>
      </p:sp>
      <p:sp>
        <p:nvSpPr>
          <p:cNvPr id="8" name="7 CuadroTexto"/>
          <p:cNvSpPr txBox="1"/>
          <p:nvPr/>
        </p:nvSpPr>
        <p:spPr>
          <a:xfrm>
            <a:off x="996819" y="2276872"/>
            <a:ext cx="6624736" cy="1107996"/>
          </a:xfrm>
          <a:prstGeom prst="rect">
            <a:avLst/>
          </a:prstGeom>
          <a:noFill/>
        </p:spPr>
        <p:txBody>
          <a:bodyPr wrap="square" rtlCol="0">
            <a:spAutoFit/>
          </a:bodyPr>
          <a:lstStyle/>
          <a:p>
            <a:endParaRPr lang="en-GB" sz="2400" dirty="0"/>
          </a:p>
          <a:p>
            <a:pPr marL="342900" indent="-342900">
              <a:buFont typeface="Wingdings" pitchFamily="2" charset="2"/>
              <a:buChar char="ü"/>
            </a:pPr>
            <a:r>
              <a:rPr lang="es-AR" sz="2400" dirty="0"/>
              <a:t>Estimar mejor el riesgo localizado de una área </a:t>
            </a:r>
            <a:r>
              <a:rPr lang="es-AR" sz="2400" i="1" dirty="0"/>
              <a:t>i</a:t>
            </a:r>
            <a:r>
              <a:rPr lang="es-AR" sz="2400" dirty="0"/>
              <a:t>. </a:t>
            </a:r>
          </a:p>
          <a:p>
            <a:pPr algn="just"/>
            <a:endParaRPr lang="en-GB" dirty="0"/>
          </a:p>
        </p:txBody>
      </p:sp>
      <p:sp>
        <p:nvSpPr>
          <p:cNvPr id="9" name="8 CuadroTexto"/>
          <p:cNvSpPr txBox="1"/>
          <p:nvPr/>
        </p:nvSpPr>
        <p:spPr>
          <a:xfrm>
            <a:off x="852803" y="3413803"/>
            <a:ext cx="6912768" cy="1200329"/>
          </a:xfrm>
          <a:prstGeom prst="rect">
            <a:avLst/>
          </a:prstGeom>
          <a:noFill/>
        </p:spPr>
        <p:txBody>
          <a:bodyPr wrap="square" rtlCol="0">
            <a:spAutoFit/>
          </a:bodyPr>
          <a:lstStyle/>
          <a:p>
            <a:pPr algn="just"/>
            <a:r>
              <a:rPr lang="es-AR" dirty="0" smtClean="0"/>
              <a:t>Modelo de </a:t>
            </a:r>
            <a:r>
              <a:rPr lang="es-AR" dirty="0"/>
              <a:t>mapa de enfermedades de </a:t>
            </a:r>
            <a:r>
              <a:rPr lang="es-AR" dirty="0" err="1"/>
              <a:t>Besag</a:t>
            </a:r>
            <a:r>
              <a:rPr lang="es-AR" dirty="0"/>
              <a:t>, York y </a:t>
            </a:r>
            <a:r>
              <a:rPr lang="es-AR" dirty="0" err="1"/>
              <a:t>Mollié</a:t>
            </a:r>
            <a:r>
              <a:rPr lang="es-AR" dirty="0"/>
              <a:t> (BYM), se especifica como un modelo lineal generalizado mixto (GLMM) con variable respuesta de </a:t>
            </a:r>
            <a:r>
              <a:rPr lang="es-AR" dirty="0" err="1"/>
              <a:t>Poisson</a:t>
            </a:r>
            <a:r>
              <a:rPr lang="es-AR" dirty="0"/>
              <a:t> y considerando como offset los casos esperados:</a:t>
            </a:r>
            <a:endParaRPr lang="en-GB" dirty="0"/>
          </a:p>
        </p:txBody>
      </p:sp>
      <mc:AlternateContent xmlns:mc="http://schemas.openxmlformats.org/markup-compatibility/2006" xmlns:a14="http://schemas.microsoft.com/office/drawing/2010/main">
        <mc:Choice Requires="a14">
          <p:sp>
            <p:nvSpPr>
              <p:cNvPr id="11" name="10 CuadroTexto"/>
              <p:cNvSpPr txBox="1"/>
              <p:nvPr/>
            </p:nvSpPr>
            <p:spPr>
              <a:xfrm>
                <a:off x="1681110" y="4667516"/>
                <a:ext cx="590465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a:rPr>
                          </m:ctrlPr>
                        </m:sSubPr>
                        <m:e>
                          <m:r>
                            <a:rPr lang="en-US" i="1">
                              <a:latin typeface="Cambria Math"/>
                            </a:rPr>
                            <m:t>𝑂</m:t>
                          </m:r>
                        </m:e>
                        <m:sub>
                          <m:r>
                            <a:rPr lang="en-US" i="1">
                              <a:latin typeface="Cambria Math"/>
                            </a:rPr>
                            <m:t>𝑖</m:t>
                          </m:r>
                        </m:sub>
                      </m:sSub>
                      <m:r>
                        <a:rPr lang="en-US" i="1">
                          <a:latin typeface="Cambria Math"/>
                        </a:rPr>
                        <m:t>~</m:t>
                      </m:r>
                      <m:r>
                        <a:rPr lang="en-US" i="1">
                          <a:latin typeface="Cambria Math"/>
                        </a:rPr>
                        <m:t>𝑃𝑜𝑖𝑠𝑠𝑜𝑛</m:t>
                      </m:r>
                      <m:r>
                        <a:rPr lang="en-US" i="1">
                          <a:latin typeface="Cambria Math"/>
                        </a:rPr>
                        <m:t> </m:t>
                      </m:r>
                      <m:d>
                        <m:dPr>
                          <m:ctrlPr>
                            <a:rPr lang="es-AR" i="1">
                              <a:latin typeface="Cambria Math"/>
                            </a:rPr>
                          </m:ctrlPr>
                        </m:dPr>
                        <m:e>
                          <m:sSub>
                            <m:sSubPr>
                              <m:ctrlPr>
                                <a:rPr lang="es-AR" i="1">
                                  <a:latin typeface="Cambria Math"/>
                                </a:rPr>
                              </m:ctrlPr>
                            </m:sSubPr>
                            <m:e>
                              <m:r>
                                <a:rPr lang="en-US" i="1">
                                  <a:latin typeface="Cambria Math"/>
                                </a:rPr>
                                <m:t>𝜇</m:t>
                              </m:r>
                            </m:e>
                            <m:sub>
                              <m:r>
                                <a:rPr lang="en-US" i="1">
                                  <a:latin typeface="Cambria Math"/>
                                </a:rPr>
                                <m:t>𝑖</m:t>
                              </m:r>
                            </m:sub>
                          </m:sSub>
                          <m:sSub>
                            <m:sSubPr>
                              <m:ctrlPr>
                                <a:rPr lang="es-AR" i="1">
                                  <a:latin typeface="Cambria Math"/>
                                </a:rPr>
                              </m:ctrlPr>
                            </m:sSubPr>
                            <m:e>
                              <m:r>
                                <a:rPr lang="en-US" i="1">
                                  <a:latin typeface="Cambria Math"/>
                                </a:rPr>
                                <m:t>𝐸</m:t>
                              </m:r>
                            </m:e>
                            <m:sub>
                              <m:r>
                                <a:rPr lang="en-US" i="1">
                                  <a:latin typeface="Cambria Math"/>
                                </a:rPr>
                                <m:t>𝑖</m:t>
                              </m:r>
                            </m:sub>
                          </m:sSub>
                        </m:e>
                      </m:d>
                    </m:oMath>
                  </m:oMathPara>
                </a14:m>
                <a:endParaRPr lang="es-AR" dirty="0"/>
              </a:p>
              <a:p>
                <a:r>
                  <a:rPr lang="en-US" dirty="0"/>
                  <a:t> </a:t>
                </a:r>
                <a:endParaRPr lang="es-AR" dirty="0"/>
              </a:p>
              <a:p>
                <a:pPr/>
                <a14:m>
                  <m:oMathPara xmlns:m="http://schemas.openxmlformats.org/officeDocument/2006/math">
                    <m:oMathParaPr>
                      <m:jc m:val="centerGroup"/>
                    </m:oMathParaPr>
                    <m:oMath xmlns:m="http://schemas.openxmlformats.org/officeDocument/2006/math">
                      <m:r>
                        <a:rPr lang="en-US" i="1">
                          <a:latin typeface="Cambria Math"/>
                        </a:rPr>
                        <m:t>𝐿𝑛</m:t>
                      </m:r>
                      <m:r>
                        <a:rPr lang="en-US" i="1">
                          <a:latin typeface="Cambria Math"/>
                        </a:rPr>
                        <m:t>(</m:t>
                      </m:r>
                      <m:d>
                        <m:dPr>
                          <m:ctrlPr>
                            <a:rPr lang="es-AR" i="1">
                              <a:latin typeface="Cambria Math"/>
                            </a:rPr>
                          </m:ctrlPr>
                        </m:dPr>
                        <m:e>
                          <m:sSub>
                            <m:sSubPr>
                              <m:ctrlPr>
                                <a:rPr lang="es-AR" i="1">
                                  <a:latin typeface="Cambria Math"/>
                                </a:rPr>
                              </m:ctrlPr>
                            </m:sSubPr>
                            <m:e>
                              <m:r>
                                <a:rPr lang="en-US" i="1">
                                  <a:latin typeface="Cambria Math"/>
                                </a:rPr>
                                <m:t>𝜇</m:t>
                              </m:r>
                            </m:e>
                            <m:sub>
                              <m:r>
                                <a:rPr lang="en-US" i="1">
                                  <a:latin typeface="Cambria Math"/>
                                </a:rPr>
                                <m:t>𝑖</m:t>
                              </m:r>
                            </m:sub>
                          </m:sSub>
                        </m:e>
                      </m:d>
                      <m:r>
                        <a:rPr lang="en-US" i="1">
                          <a:latin typeface="Cambria Math"/>
                        </a:rPr>
                        <m:t>=</m:t>
                      </m:r>
                      <m:r>
                        <a:rPr lang="en-US" i="1">
                          <a:latin typeface="Cambria Math"/>
                        </a:rPr>
                        <m:t>𝛼</m:t>
                      </m:r>
                      <m:r>
                        <a:rPr lang="en-US" i="1">
                          <a:latin typeface="Cambria Math"/>
                        </a:rPr>
                        <m:t>+</m:t>
                      </m:r>
                      <m:r>
                        <a:rPr lang="en-US" i="1">
                          <a:latin typeface="Cambria Math"/>
                        </a:rPr>
                        <m:t>𝐿𝑛</m:t>
                      </m:r>
                      <m:d>
                        <m:dPr>
                          <m:ctrlPr>
                            <a:rPr lang="es-AR" i="1">
                              <a:latin typeface="Cambria Math"/>
                            </a:rPr>
                          </m:ctrlPr>
                        </m:dPr>
                        <m:e>
                          <m:sSub>
                            <m:sSubPr>
                              <m:ctrlPr>
                                <a:rPr lang="es-AR" i="1">
                                  <a:latin typeface="Cambria Math"/>
                                </a:rPr>
                              </m:ctrlPr>
                            </m:sSubPr>
                            <m:e>
                              <m:r>
                                <a:rPr lang="en-US" i="1">
                                  <a:latin typeface="Cambria Math"/>
                                </a:rPr>
                                <m:t>𝐸</m:t>
                              </m:r>
                            </m:e>
                            <m:sub>
                              <m:r>
                                <a:rPr lang="en-US" i="1">
                                  <a:latin typeface="Cambria Math"/>
                                </a:rPr>
                                <m:t>𝑖</m:t>
                              </m:r>
                            </m:sub>
                          </m:sSub>
                        </m:e>
                      </m:d>
                      <m:r>
                        <a:rPr lang="en-US" i="1">
                          <a:latin typeface="Cambria Math"/>
                        </a:rPr>
                        <m:t>+</m:t>
                      </m:r>
                      <m:sSub>
                        <m:sSubPr>
                          <m:ctrlPr>
                            <a:rPr lang="es-AR" i="1">
                              <a:latin typeface="Cambria Math"/>
                            </a:rPr>
                          </m:ctrlPr>
                        </m:sSubPr>
                        <m:e>
                          <m:r>
                            <a:rPr lang="en-US" i="1">
                              <a:latin typeface="Cambria Math"/>
                            </a:rPr>
                            <m:t>𝑉</m:t>
                          </m:r>
                        </m:e>
                        <m:sub>
                          <m:r>
                            <a:rPr lang="en-US" i="1">
                              <a:latin typeface="Cambria Math"/>
                            </a:rPr>
                            <m:t>𝑖</m:t>
                          </m:r>
                        </m:sub>
                      </m:sSub>
                      <m:r>
                        <a:rPr lang="en-US" i="1">
                          <a:latin typeface="Cambria Math"/>
                        </a:rPr>
                        <m:t>+</m:t>
                      </m:r>
                      <m:sSub>
                        <m:sSubPr>
                          <m:ctrlPr>
                            <a:rPr lang="es-AR" i="1">
                              <a:latin typeface="Cambria Math"/>
                            </a:rPr>
                          </m:ctrlPr>
                        </m:sSubPr>
                        <m:e>
                          <m:r>
                            <a:rPr lang="en-US" i="1">
                              <a:latin typeface="Cambria Math"/>
                            </a:rPr>
                            <m:t>𝑆</m:t>
                          </m:r>
                        </m:e>
                        <m:sub>
                          <m:r>
                            <a:rPr lang="en-US" i="1">
                              <a:latin typeface="Cambria Math"/>
                            </a:rPr>
                            <m:t>𝑖</m:t>
                          </m:r>
                        </m:sub>
                      </m:sSub>
                    </m:oMath>
                  </m:oMathPara>
                </a14:m>
                <a:endParaRPr lang="es-AR" dirty="0"/>
              </a:p>
              <a:p>
                <a:r>
                  <a:rPr lang="es-AR" dirty="0"/>
                  <a:t> </a:t>
                </a:r>
              </a:p>
              <a:p>
                <a:r>
                  <a:rPr lang="es-AR" dirty="0"/>
                  <a:t> </a:t>
                </a:r>
                <a:endParaRPr lang="en-GB" dirty="0"/>
              </a:p>
            </p:txBody>
          </p:sp>
        </mc:Choice>
        <mc:Fallback xmlns="">
          <p:sp>
            <p:nvSpPr>
              <p:cNvPr id="11" name="10 CuadroTexto"/>
              <p:cNvSpPr txBox="1">
                <a:spLocks noRot="1" noChangeAspect="1" noMove="1" noResize="1" noEditPoints="1" noAdjustHandles="1" noChangeArrowheads="1" noChangeShapeType="1" noTextEdit="1"/>
              </p:cNvSpPr>
              <p:nvPr/>
            </p:nvSpPr>
            <p:spPr>
              <a:xfrm>
                <a:off x="1681110" y="4667516"/>
                <a:ext cx="5904656" cy="1477328"/>
              </a:xfrm>
              <a:prstGeom prst="rect">
                <a:avLst/>
              </a:prstGeom>
              <a:blipFill rotWithShape="1">
                <a:blip r:embed="rId2"/>
                <a:stretch>
                  <a:fillRect l="-930" t="-2066" b="-5785"/>
                </a:stretch>
              </a:blipFill>
            </p:spPr>
            <p:txBody>
              <a:bodyPr/>
              <a:lstStyle/>
              <a:p>
                <a:r>
                  <a:rPr lang="en-GB">
                    <a:noFill/>
                  </a:rPr>
                  <a:t> </a:t>
                </a:r>
              </a:p>
            </p:txBody>
          </p:sp>
        </mc:Fallback>
      </mc:AlternateContent>
    </p:spTree>
    <p:extLst>
      <p:ext uri="{BB962C8B-B14F-4D97-AF65-F5344CB8AC3E}">
        <p14:creationId xmlns:p14="http://schemas.microsoft.com/office/powerpoint/2010/main" val="21836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smtClean="0"/>
              <a:t>REUNIÓN ANUAL DE LA UNIÓN MATEMÁTICA ARGENTINA 2016. BAHÍA BLANCA</a:t>
            </a:r>
            <a:endParaRPr lang="es-AR"/>
          </a:p>
        </p:txBody>
      </p:sp>
      <p:sp>
        <p:nvSpPr>
          <p:cNvPr id="5" name="4 CuadroTexto"/>
          <p:cNvSpPr txBox="1"/>
          <p:nvPr/>
        </p:nvSpPr>
        <p:spPr>
          <a:xfrm>
            <a:off x="827584" y="548680"/>
            <a:ext cx="7056784" cy="830997"/>
          </a:xfrm>
          <a:prstGeom prst="rect">
            <a:avLst/>
          </a:prstGeom>
          <a:noFill/>
        </p:spPr>
        <p:txBody>
          <a:bodyPr wrap="square" rtlCol="0">
            <a:spAutoFit/>
          </a:bodyPr>
          <a:lstStyle/>
          <a:p>
            <a:pPr algn="ctr"/>
            <a:r>
              <a:rPr lang="es-AR" sz="2400" b="1" dirty="0" smtClean="0">
                <a:solidFill>
                  <a:srgbClr val="C00000"/>
                </a:solidFill>
                <a:latin typeface="Times New Roman" pitchFamily="18" charset="0"/>
                <a:cs typeface="Times New Roman" pitchFamily="18" charset="0"/>
              </a:rPr>
              <a:t>En Datos Espaciales </a:t>
            </a:r>
            <a:r>
              <a:rPr lang="es-AR" sz="2400" b="1" dirty="0">
                <a:solidFill>
                  <a:srgbClr val="C00000"/>
                </a:solidFill>
                <a:latin typeface="Times New Roman" pitchFamily="18" charset="0"/>
                <a:cs typeface="Times New Roman" pitchFamily="18" charset="0"/>
              </a:rPr>
              <a:t>es importante distinguir 2 fuentes de </a:t>
            </a:r>
            <a:r>
              <a:rPr lang="es-AR" sz="2400" b="1" dirty="0" err="1">
                <a:solidFill>
                  <a:srgbClr val="C00000"/>
                </a:solidFill>
                <a:latin typeface="Times New Roman" pitchFamily="18" charset="0"/>
                <a:cs typeface="Times New Roman" pitchFamily="18" charset="0"/>
              </a:rPr>
              <a:t>E</a:t>
            </a:r>
            <a:r>
              <a:rPr lang="es-AR" sz="2400" b="1" dirty="0" err="1" smtClean="0">
                <a:solidFill>
                  <a:srgbClr val="C00000"/>
                </a:solidFill>
                <a:latin typeface="Times New Roman" pitchFamily="18" charset="0"/>
                <a:cs typeface="Times New Roman" pitchFamily="18" charset="0"/>
              </a:rPr>
              <a:t>xtravariación</a:t>
            </a:r>
            <a:r>
              <a:rPr lang="es-AR" sz="2400" b="1" dirty="0" smtClean="0">
                <a:solidFill>
                  <a:srgbClr val="C00000"/>
                </a:solidFill>
                <a:latin typeface="Times New Roman" pitchFamily="18" charset="0"/>
                <a:cs typeface="Times New Roman" pitchFamily="18" charset="0"/>
              </a:rPr>
              <a:t> (Dependencia Espacial)</a:t>
            </a:r>
            <a:endParaRPr lang="en-GB" sz="2400" b="1" dirty="0">
              <a:solidFill>
                <a:srgbClr val="C00000"/>
              </a:solidFill>
              <a:latin typeface="Times New Roman" pitchFamily="18" charset="0"/>
              <a:cs typeface="Times New Roman" pitchFamily="18" charset="0"/>
            </a:endParaRPr>
          </a:p>
        </p:txBody>
      </p:sp>
      <p:sp>
        <p:nvSpPr>
          <p:cNvPr id="7" name="6 CuadroTexto"/>
          <p:cNvSpPr txBox="1"/>
          <p:nvPr/>
        </p:nvSpPr>
        <p:spPr>
          <a:xfrm>
            <a:off x="395536" y="1916832"/>
            <a:ext cx="7920880" cy="2215991"/>
          </a:xfrm>
          <a:prstGeom prst="rect">
            <a:avLst/>
          </a:prstGeom>
          <a:noFill/>
        </p:spPr>
        <p:txBody>
          <a:bodyPr wrap="square" rtlCol="0">
            <a:spAutoFit/>
          </a:bodyPr>
          <a:lstStyle/>
          <a:p>
            <a:pPr algn="just"/>
            <a:r>
              <a:rPr lang="es-AR" sz="2000" dirty="0" smtClean="0"/>
              <a:t>1º </a:t>
            </a:r>
            <a:r>
              <a:rPr lang="es-AR" sz="2000" dirty="0"/>
              <a:t>C</a:t>
            </a:r>
            <a:r>
              <a:rPr lang="es-AR" sz="2000" dirty="0" smtClean="0"/>
              <a:t>onsecuencia </a:t>
            </a:r>
            <a:r>
              <a:rPr lang="es-AR" sz="2000" dirty="0"/>
              <a:t>de la correlación de la unidad espacial con unidades espaciales vecinas, generalmente contiguas geográficamente, es decir que </a:t>
            </a:r>
            <a:r>
              <a:rPr lang="es-AR" sz="2000" dirty="0" smtClean="0"/>
              <a:t>las </a:t>
            </a:r>
            <a:r>
              <a:rPr lang="es-AR" sz="2000" dirty="0" err="1" smtClean="0"/>
              <a:t>REMs</a:t>
            </a:r>
            <a:r>
              <a:rPr lang="es-AR" sz="2000" dirty="0" smtClean="0"/>
              <a:t> </a:t>
            </a:r>
            <a:r>
              <a:rPr lang="es-AR" sz="2000" dirty="0"/>
              <a:t>de áreas contiguas, o cercanas son más similares que los </a:t>
            </a:r>
            <a:r>
              <a:rPr lang="es-AR" sz="2000" dirty="0" err="1" smtClean="0"/>
              <a:t>REMs</a:t>
            </a:r>
            <a:r>
              <a:rPr lang="es-AR" sz="2000" dirty="0" smtClean="0"/>
              <a:t> </a:t>
            </a:r>
            <a:r>
              <a:rPr lang="es-AR" sz="2000" dirty="0"/>
              <a:t>de áreas distantes espacialmente. Esta dependencia no es una dependencia estructural, si no que se debe, principalmente a la </a:t>
            </a:r>
            <a:r>
              <a:rPr lang="es-AR" sz="2000" dirty="0" smtClean="0"/>
              <a:t>existencia </a:t>
            </a:r>
            <a:r>
              <a:rPr lang="es-AR" sz="2000" dirty="0"/>
              <a:t>de variables no controladas (no incluidas en el análisis).</a:t>
            </a:r>
          </a:p>
          <a:p>
            <a:endParaRPr lang="en-GB" dirty="0"/>
          </a:p>
        </p:txBody>
      </p:sp>
      <p:sp>
        <p:nvSpPr>
          <p:cNvPr id="8" name="7 CuadroTexto"/>
          <p:cNvSpPr txBox="1"/>
          <p:nvPr/>
        </p:nvSpPr>
        <p:spPr>
          <a:xfrm>
            <a:off x="467544" y="4077072"/>
            <a:ext cx="7848872" cy="1323439"/>
          </a:xfrm>
          <a:prstGeom prst="rect">
            <a:avLst/>
          </a:prstGeom>
          <a:noFill/>
        </p:spPr>
        <p:txBody>
          <a:bodyPr wrap="square" rtlCol="0">
            <a:spAutoFit/>
          </a:bodyPr>
          <a:lstStyle/>
          <a:p>
            <a:pPr algn="just"/>
            <a:r>
              <a:rPr lang="es-AR" sz="2000" dirty="0"/>
              <a:t>2º Existencia de </a:t>
            </a:r>
            <a:r>
              <a:rPr lang="es-AR" sz="2000" dirty="0" err="1"/>
              <a:t>extravariación</a:t>
            </a:r>
            <a:r>
              <a:rPr lang="es-AR" sz="2000" dirty="0"/>
              <a:t> independiente e </a:t>
            </a:r>
            <a:r>
              <a:rPr lang="es-AR" sz="2000" dirty="0" err="1"/>
              <a:t>incorrelacionada</a:t>
            </a:r>
            <a:r>
              <a:rPr lang="es-AR" sz="2000" dirty="0"/>
              <a:t> espacialmente, denominada “ Heterogeneidad </a:t>
            </a:r>
            <a:r>
              <a:rPr lang="es-AR" sz="2000" dirty="0" err="1"/>
              <a:t>incorrelacionada</a:t>
            </a:r>
            <a:r>
              <a:rPr lang="es-AR" sz="2000" dirty="0"/>
              <a:t>” o </a:t>
            </a:r>
            <a:r>
              <a:rPr lang="es-AR" sz="2000" b="1" dirty="0"/>
              <a:t>“no espacial”</a:t>
            </a:r>
            <a:r>
              <a:rPr lang="es-AR" sz="2000" dirty="0"/>
              <a:t>, debido a variables no observadas sin estructura espacial que podrían influir en el riesgo</a:t>
            </a:r>
            <a:endParaRPr lang="en-GB" sz="2000" dirty="0"/>
          </a:p>
        </p:txBody>
      </p:sp>
    </p:spTree>
    <p:extLst>
      <p:ext uri="{BB962C8B-B14F-4D97-AF65-F5344CB8AC3E}">
        <p14:creationId xmlns:p14="http://schemas.microsoft.com/office/powerpoint/2010/main" val="19457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3424</TotalTime>
  <Words>2270</Words>
  <Application>Microsoft Office PowerPoint</Application>
  <PresentationFormat>Presentación en pantalla (4:3)</PresentationFormat>
  <Paragraphs>145</Paragraphs>
  <Slides>22</Slides>
  <Notes>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Triangulación de Delaunay   Introducido en  1934  por  Boris Nikolaevich (1890-1980)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74</cp:revision>
  <dcterms:created xsi:type="dcterms:W3CDTF">2016-09-14T01:07:04Z</dcterms:created>
  <dcterms:modified xsi:type="dcterms:W3CDTF">2016-09-22T11:28:39Z</dcterms:modified>
</cp:coreProperties>
</file>